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87" r:id="rId4"/>
  </p:sldMasterIdLst>
  <p:notesMasterIdLst>
    <p:notesMasterId r:id="rId22"/>
  </p:notesMasterIdLst>
  <p:sldIdLst>
    <p:sldId id="340" r:id="rId5"/>
    <p:sldId id="344" r:id="rId6"/>
    <p:sldId id="352" r:id="rId7"/>
    <p:sldId id="271" r:id="rId8"/>
    <p:sldId id="342" r:id="rId9"/>
    <p:sldId id="359" r:id="rId10"/>
    <p:sldId id="356" r:id="rId11"/>
    <p:sldId id="259" r:id="rId12"/>
    <p:sldId id="354" r:id="rId13"/>
    <p:sldId id="262" r:id="rId14"/>
    <p:sldId id="357" r:id="rId15"/>
    <p:sldId id="355" r:id="rId16"/>
    <p:sldId id="276" r:id="rId17"/>
    <p:sldId id="351" r:id="rId18"/>
    <p:sldId id="274" r:id="rId19"/>
    <p:sldId id="256"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5065" autoAdjust="0"/>
  </p:normalViewPr>
  <p:slideViewPr>
    <p:cSldViewPr snapToGrid="0">
      <p:cViewPr>
        <p:scale>
          <a:sx n="73" d="100"/>
          <a:sy n="73" d="100"/>
        </p:scale>
        <p:origin x="-978"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3115E-750F-46ED-88B4-574DD86211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7981D2-7650-4D29-A81B-607C612BBAFC}">
      <dgm:prSet phldrT="[Text]"/>
      <dgm:spPr/>
      <dgm:t>
        <a:bodyPr/>
        <a:lstStyle/>
        <a:p>
          <a:r>
            <a:rPr lang="en-US" dirty="0"/>
            <a:t>Service Based Enumeration</a:t>
          </a:r>
        </a:p>
      </dgm:t>
    </dgm:pt>
    <dgm:pt modelId="{5BFE4FAA-E29C-4620-96B5-76286881E57F}" type="parTrans" cxnId="{3CD8DE0E-DC59-4935-8005-DDECB72F4E7E}">
      <dgm:prSet/>
      <dgm:spPr/>
      <dgm:t>
        <a:bodyPr/>
        <a:lstStyle/>
        <a:p>
          <a:endParaRPr lang="en-US"/>
        </a:p>
      </dgm:t>
    </dgm:pt>
    <dgm:pt modelId="{01605857-19B0-406A-A9B7-9AA3479FD370}" type="sibTrans" cxnId="{3CD8DE0E-DC59-4935-8005-DDECB72F4E7E}">
      <dgm:prSet/>
      <dgm:spPr/>
      <dgm:t>
        <a:bodyPr/>
        <a:lstStyle/>
        <a:p>
          <a:endParaRPr lang="en-US"/>
        </a:p>
      </dgm:t>
    </dgm:pt>
    <dgm:pt modelId="{0A40486C-AA86-4DD1-9DF3-F676B1710BA5}">
      <dgm:prSet phldrT="[Text]"/>
      <dgm:spPr/>
      <dgm:t>
        <a:bodyPr/>
        <a:lstStyle/>
        <a:p>
          <a:r>
            <a:rPr lang="en-US" dirty="0"/>
            <a:t>Group Quarters</a:t>
          </a:r>
        </a:p>
      </dgm:t>
    </dgm:pt>
    <dgm:pt modelId="{44E6130E-BBF8-4CC0-BB9E-04C39C8C2628}" type="parTrans" cxnId="{4C72DC9E-4229-45B1-934B-D0B668816EFA}">
      <dgm:prSet/>
      <dgm:spPr/>
      <dgm:t>
        <a:bodyPr/>
        <a:lstStyle/>
        <a:p>
          <a:endParaRPr lang="en-US"/>
        </a:p>
      </dgm:t>
    </dgm:pt>
    <dgm:pt modelId="{3CFBB865-F949-48B0-B709-50A28685B746}" type="sibTrans" cxnId="{4C72DC9E-4229-45B1-934B-D0B668816EFA}">
      <dgm:prSet/>
      <dgm:spPr/>
      <dgm:t>
        <a:bodyPr/>
        <a:lstStyle/>
        <a:p>
          <a:endParaRPr lang="en-US"/>
        </a:p>
      </dgm:t>
    </dgm:pt>
    <dgm:pt modelId="{29DF1284-784E-499B-AD70-5BF1A0CF3AFB}">
      <dgm:prSet phldrT="[Text]"/>
      <dgm:spPr/>
      <dgm:t>
        <a:bodyPr/>
        <a:lstStyle/>
        <a:p>
          <a:r>
            <a:rPr lang="en-US" dirty="0"/>
            <a:t>Enumeration of Transitory Locations</a:t>
          </a:r>
        </a:p>
      </dgm:t>
    </dgm:pt>
    <dgm:pt modelId="{2C6699A1-0306-4857-ABE0-F5A73046538F}" type="parTrans" cxnId="{7A7B15A9-27E2-4F95-9F46-4A4D4F3270A4}">
      <dgm:prSet/>
      <dgm:spPr/>
      <dgm:t>
        <a:bodyPr/>
        <a:lstStyle/>
        <a:p>
          <a:endParaRPr lang="en-US"/>
        </a:p>
      </dgm:t>
    </dgm:pt>
    <dgm:pt modelId="{64E17106-F046-49D0-9E84-78939B6BAF65}" type="sibTrans" cxnId="{7A7B15A9-27E2-4F95-9F46-4A4D4F3270A4}">
      <dgm:prSet/>
      <dgm:spPr/>
      <dgm:t>
        <a:bodyPr/>
        <a:lstStyle/>
        <a:p>
          <a:endParaRPr lang="en-US"/>
        </a:p>
      </dgm:t>
    </dgm:pt>
    <dgm:pt modelId="{B84DD1BF-B801-4BED-BD97-42A8694516A2}">
      <dgm:prSet/>
      <dgm:spPr/>
      <dgm:t>
        <a:bodyPr/>
        <a:lstStyle/>
        <a:p>
          <a:r>
            <a:rPr lang="en-US" dirty="0"/>
            <a:t>Soup kitchens</a:t>
          </a:r>
        </a:p>
      </dgm:t>
    </dgm:pt>
    <dgm:pt modelId="{A95C58D9-DD92-4F63-ACE6-4130DE078B06}" type="parTrans" cxnId="{F2A86ADD-1BB6-4171-88BA-501F6DC32DFE}">
      <dgm:prSet/>
      <dgm:spPr/>
      <dgm:t>
        <a:bodyPr/>
        <a:lstStyle/>
        <a:p>
          <a:endParaRPr lang="en-US"/>
        </a:p>
      </dgm:t>
    </dgm:pt>
    <dgm:pt modelId="{90FBC202-1D04-4187-AA3E-38C86902B33D}" type="sibTrans" cxnId="{F2A86ADD-1BB6-4171-88BA-501F6DC32DFE}">
      <dgm:prSet/>
      <dgm:spPr/>
      <dgm:t>
        <a:bodyPr/>
        <a:lstStyle/>
        <a:p>
          <a:endParaRPr lang="en-US"/>
        </a:p>
      </dgm:t>
    </dgm:pt>
    <dgm:pt modelId="{4DDA3FAD-615F-4568-BAE9-77919A4B52DD}">
      <dgm:prSet/>
      <dgm:spPr/>
      <dgm:t>
        <a:bodyPr/>
        <a:lstStyle/>
        <a:p>
          <a:r>
            <a:rPr lang="en-US" dirty="0"/>
            <a:t>Shelters</a:t>
          </a:r>
        </a:p>
      </dgm:t>
    </dgm:pt>
    <dgm:pt modelId="{13C63F2C-9C0F-49E9-B746-A4FB512CE8E9}" type="parTrans" cxnId="{A9F08ED6-8F6D-45B4-B9B8-43BE05E340E1}">
      <dgm:prSet/>
      <dgm:spPr/>
      <dgm:t>
        <a:bodyPr/>
        <a:lstStyle/>
        <a:p>
          <a:endParaRPr lang="en-US"/>
        </a:p>
      </dgm:t>
    </dgm:pt>
    <dgm:pt modelId="{7FC11655-C417-462C-8647-C4B0512B1540}" type="sibTrans" cxnId="{A9F08ED6-8F6D-45B4-B9B8-43BE05E340E1}">
      <dgm:prSet/>
      <dgm:spPr/>
      <dgm:t>
        <a:bodyPr/>
        <a:lstStyle/>
        <a:p>
          <a:endParaRPr lang="en-US"/>
        </a:p>
      </dgm:t>
    </dgm:pt>
    <dgm:pt modelId="{5E82B01F-6CD9-488A-AFD3-B73A89F002F1}">
      <dgm:prSet phldrT="[Text]"/>
      <dgm:spPr/>
      <dgm:t>
        <a:bodyPr/>
        <a:lstStyle/>
        <a:p>
          <a:r>
            <a:rPr lang="en-US" dirty="0"/>
            <a:t>Motels</a:t>
          </a:r>
        </a:p>
      </dgm:t>
    </dgm:pt>
    <dgm:pt modelId="{4ED1892F-244F-4732-8235-B8172AC555BE}" type="parTrans" cxnId="{1FF3C1F0-7290-467D-99D3-D555FA68F747}">
      <dgm:prSet/>
      <dgm:spPr/>
      <dgm:t>
        <a:bodyPr/>
        <a:lstStyle/>
        <a:p>
          <a:endParaRPr lang="en-US"/>
        </a:p>
      </dgm:t>
    </dgm:pt>
    <dgm:pt modelId="{4CFD0653-8574-4E72-8868-22DFBBD9693B}" type="sibTrans" cxnId="{1FF3C1F0-7290-467D-99D3-D555FA68F747}">
      <dgm:prSet/>
      <dgm:spPr/>
      <dgm:t>
        <a:bodyPr/>
        <a:lstStyle/>
        <a:p>
          <a:endParaRPr lang="en-US"/>
        </a:p>
      </dgm:t>
    </dgm:pt>
    <dgm:pt modelId="{AC938A3F-E1AE-4349-9356-B9BFA64AB846}">
      <dgm:prSet phldrT="[Text]"/>
      <dgm:spPr/>
      <dgm:t>
        <a:bodyPr/>
        <a:lstStyle/>
        <a:p>
          <a:r>
            <a:rPr lang="en-US" dirty="0"/>
            <a:t>SRO’s </a:t>
          </a:r>
        </a:p>
      </dgm:t>
    </dgm:pt>
    <dgm:pt modelId="{DBF1B957-C4F4-40E7-9799-C60C47EAA141}" type="parTrans" cxnId="{6AF86912-4A43-4DC2-8409-C44790A32701}">
      <dgm:prSet/>
      <dgm:spPr/>
      <dgm:t>
        <a:bodyPr/>
        <a:lstStyle/>
        <a:p>
          <a:endParaRPr lang="en-US"/>
        </a:p>
      </dgm:t>
    </dgm:pt>
    <dgm:pt modelId="{2CB5EF36-AC23-4F68-A784-430C4736637B}" type="sibTrans" cxnId="{6AF86912-4A43-4DC2-8409-C44790A32701}">
      <dgm:prSet/>
      <dgm:spPr/>
      <dgm:t>
        <a:bodyPr/>
        <a:lstStyle/>
        <a:p>
          <a:endParaRPr lang="en-US"/>
        </a:p>
      </dgm:t>
    </dgm:pt>
    <dgm:pt modelId="{85E5C924-64B7-400D-BF4F-94FCFDADE091}">
      <dgm:prSet/>
      <dgm:spPr/>
      <dgm:t>
        <a:bodyPr/>
        <a:lstStyle/>
        <a:p>
          <a:r>
            <a:rPr lang="en-US" dirty="0"/>
            <a:t>RV Camps </a:t>
          </a:r>
        </a:p>
      </dgm:t>
    </dgm:pt>
    <dgm:pt modelId="{7690E33D-8CF8-4B1F-A636-7FC818AC16C8}" type="parTrans" cxnId="{FF28DBB3-2F05-4E6A-962F-4317291E3F25}">
      <dgm:prSet/>
      <dgm:spPr/>
      <dgm:t>
        <a:bodyPr/>
        <a:lstStyle/>
        <a:p>
          <a:endParaRPr lang="en-US"/>
        </a:p>
      </dgm:t>
    </dgm:pt>
    <dgm:pt modelId="{EA1BA193-E93B-4AED-8B13-ADAD38F7185A}" type="sibTrans" cxnId="{FF28DBB3-2F05-4E6A-962F-4317291E3F25}">
      <dgm:prSet/>
      <dgm:spPr/>
      <dgm:t>
        <a:bodyPr/>
        <a:lstStyle/>
        <a:p>
          <a:endParaRPr lang="en-US"/>
        </a:p>
      </dgm:t>
    </dgm:pt>
    <dgm:pt modelId="{643BBDC1-662B-4233-8027-D33927947762}">
      <dgm:prSet phldrT="[Text]"/>
      <dgm:spPr/>
      <dgm:t>
        <a:bodyPr/>
        <a:lstStyle/>
        <a:p>
          <a:r>
            <a:rPr lang="en-US" dirty="0"/>
            <a:t>Encampments</a:t>
          </a:r>
        </a:p>
      </dgm:t>
    </dgm:pt>
    <dgm:pt modelId="{44C3FD4D-396A-4A73-B84B-9A043BFBB013}" type="parTrans" cxnId="{7A164099-08AF-4E5B-9A59-4D11883395DD}">
      <dgm:prSet/>
      <dgm:spPr/>
      <dgm:t>
        <a:bodyPr/>
        <a:lstStyle/>
        <a:p>
          <a:endParaRPr lang="en-US"/>
        </a:p>
      </dgm:t>
    </dgm:pt>
    <dgm:pt modelId="{E5A763C9-3752-4C7F-884F-128052921433}" type="sibTrans" cxnId="{7A164099-08AF-4E5B-9A59-4D11883395DD}">
      <dgm:prSet/>
      <dgm:spPr/>
      <dgm:t>
        <a:bodyPr/>
        <a:lstStyle/>
        <a:p>
          <a:endParaRPr lang="en-US"/>
        </a:p>
      </dgm:t>
    </dgm:pt>
    <dgm:pt modelId="{40C97B01-1905-4AED-892F-5AF0621DC9A0}">
      <dgm:prSet phldrT="[Text]"/>
      <dgm:spPr/>
      <dgm:t>
        <a:bodyPr/>
        <a:lstStyle/>
        <a:p>
          <a:r>
            <a:rPr lang="en-US" dirty="0"/>
            <a:t>Mobile food vans</a:t>
          </a:r>
        </a:p>
      </dgm:t>
    </dgm:pt>
    <dgm:pt modelId="{D85445EA-0090-4A22-9FE1-F7E932980366}" type="parTrans" cxnId="{10D1B84E-0558-40E7-B746-EE7ED1909519}">
      <dgm:prSet/>
      <dgm:spPr/>
      <dgm:t>
        <a:bodyPr/>
        <a:lstStyle/>
        <a:p>
          <a:endParaRPr lang="en-US"/>
        </a:p>
      </dgm:t>
    </dgm:pt>
    <dgm:pt modelId="{ED14BD1E-DA38-49D5-A42A-4E3488CDF322}" type="sibTrans" cxnId="{10D1B84E-0558-40E7-B746-EE7ED1909519}">
      <dgm:prSet/>
      <dgm:spPr/>
      <dgm:t>
        <a:bodyPr/>
        <a:lstStyle/>
        <a:p>
          <a:endParaRPr lang="en-US"/>
        </a:p>
      </dgm:t>
    </dgm:pt>
    <dgm:pt modelId="{67A4939E-6461-49C6-9095-65A2362C53E4}" type="pres">
      <dgm:prSet presAssocID="{FE63115E-750F-46ED-88B4-574DD8621160}" presName="Name0" presStyleCnt="0">
        <dgm:presLayoutVars>
          <dgm:dir/>
          <dgm:animLvl val="lvl"/>
          <dgm:resizeHandles val="exact"/>
        </dgm:presLayoutVars>
      </dgm:prSet>
      <dgm:spPr/>
      <dgm:t>
        <a:bodyPr/>
        <a:lstStyle/>
        <a:p>
          <a:endParaRPr lang="en-US"/>
        </a:p>
      </dgm:t>
    </dgm:pt>
    <dgm:pt modelId="{17D1492D-2B78-43AF-A966-9F5B5FB2B964}" type="pres">
      <dgm:prSet presAssocID="{277981D2-7650-4D29-A81B-607C612BBAFC}" presName="composite" presStyleCnt="0"/>
      <dgm:spPr/>
    </dgm:pt>
    <dgm:pt modelId="{9E364150-622A-4153-A24E-9B41BA9D95EA}" type="pres">
      <dgm:prSet presAssocID="{277981D2-7650-4D29-A81B-607C612BBAFC}" presName="parTx" presStyleLbl="alignNode1" presStyleIdx="0" presStyleCnt="3">
        <dgm:presLayoutVars>
          <dgm:chMax val="0"/>
          <dgm:chPref val="0"/>
          <dgm:bulletEnabled val="1"/>
        </dgm:presLayoutVars>
      </dgm:prSet>
      <dgm:spPr/>
      <dgm:t>
        <a:bodyPr/>
        <a:lstStyle/>
        <a:p>
          <a:endParaRPr lang="en-US"/>
        </a:p>
      </dgm:t>
    </dgm:pt>
    <dgm:pt modelId="{40D5A316-686D-4904-B55A-3671148116C1}" type="pres">
      <dgm:prSet presAssocID="{277981D2-7650-4D29-A81B-607C612BBAFC}" presName="desTx" presStyleLbl="alignAccFollowNode1" presStyleIdx="0" presStyleCnt="3">
        <dgm:presLayoutVars>
          <dgm:bulletEnabled val="1"/>
        </dgm:presLayoutVars>
      </dgm:prSet>
      <dgm:spPr/>
      <dgm:t>
        <a:bodyPr/>
        <a:lstStyle/>
        <a:p>
          <a:endParaRPr lang="en-US"/>
        </a:p>
      </dgm:t>
    </dgm:pt>
    <dgm:pt modelId="{95789310-F584-49EA-856C-5BE0C276AB01}" type="pres">
      <dgm:prSet presAssocID="{01605857-19B0-406A-A9B7-9AA3479FD370}" presName="space" presStyleCnt="0"/>
      <dgm:spPr/>
    </dgm:pt>
    <dgm:pt modelId="{A094A594-0580-46FD-8C49-92BACA0C3427}" type="pres">
      <dgm:prSet presAssocID="{0A40486C-AA86-4DD1-9DF3-F676B1710BA5}" presName="composite" presStyleCnt="0"/>
      <dgm:spPr/>
    </dgm:pt>
    <dgm:pt modelId="{D2E6005E-3B94-4750-98A0-47877024D8F8}" type="pres">
      <dgm:prSet presAssocID="{0A40486C-AA86-4DD1-9DF3-F676B1710BA5}" presName="parTx" presStyleLbl="alignNode1" presStyleIdx="1" presStyleCnt="3">
        <dgm:presLayoutVars>
          <dgm:chMax val="0"/>
          <dgm:chPref val="0"/>
          <dgm:bulletEnabled val="1"/>
        </dgm:presLayoutVars>
      </dgm:prSet>
      <dgm:spPr/>
      <dgm:t>
        <a:bodyPr/>
        <a:lstStyle/>
        <a:p>
          <a:endParaRPr lang="en-US"/>
        </a:p>
      </dgm:t>
    </dgm:pt>
    <dgm:pt modelId="{F536575E-332D-4D46-8510-62FD824FE2E6}" type="pres">
      <dgm:prSet presAssocID="{0A40486C-AA86-4DD1-9DF3-F676B1710BA5}" presName="desTx" presStyleLbl="alignAccFollowNode1" presStyleIdx="1" presStyleCnt="3">
        <dgm:presLayoutVars>
          <dgm:bulletEnabled val="1"/>
        </dgm:presLayoutVars>
      </dgm:prSet>
      <dgm:spPr/>
      <dgm:t>
        <a:bodyPr/>
        <a:lstStyle/>
        <a:p>
          <a:endParaRPr lang="en-US"/>
        </a:p>
      </dgm:t>
    </dgm:pt>
    <dgm:pt modelId="{00F30801-595D-4DDC-BA3B-9E8FBA17C17D}" type="pres">
      <dgm:prSet presAssocID="{3CFBB865-F949-48B0-B709-50A28685B746}" presName="space" presStyleCnt="0"/>
      <dgm:spPr/>
    </dgm:pt>
    <dgm:pt modelId="{E9B3ED45-82F6-4E66-BC23-D1A7D821D2B2}" type="pres">
      <dgm:prSet presAssocID="{29DF1284-784E-499B-AD70-5BF1A0CF3AFB}" presName="composite" presStyleCnt="0"/>
      <dgm:spPr/>
    </dgm:pt>
    <dgm:pt modelId="{6B1F6C84-17A1-4787-A912-496313346AC5}" type="pres">
      <dgm:prSet presAssocID="{29DF1284-784E-499B-AD70-5BF1A0CF3AFB}" presName="parTx" presStyleLbl="alignNode1" presStyleIdx="2" presStyleCnt="3">
        <dgm:presLayoutVars>
          <dgm:chMax val="0"/>
          <dgm:chPref val="0"/>
          <dgm:bulletEnabled val="1"/>
        </dgm:presLayoutVars>
      </dgm:prSet>
      <dgm:spPr/>
      <dgm:t>
        <a:bodyPr/>
        <a:lstStyle/>
        <a:p>
          <a:endParaRPr lang="en-US"/>
        </a:p>
      </dgm:t>
    </dgm:pt>
    <dgm:pt modelId="{782B6371-BA6F-4B34-B9BC-727D9AAEAB6D}" type="pres">
      <dgm:prSet presAssocID="{29DF1284-784E-499B-AD70-5BF1A0CF3AFB}" presName="desTx" presStyleLbl="alignAccFollowNode1" presStyleIdx="2" presStyleCnt="3">
        <dgm:presLayoutVars>
          <dgm:bulletEnabled val="1"/>
        </dgm:presLayoutVars>
      </dgm:prSet>
      <dgm:spPr/>
      <dgm:t>
        <a:bodyPr/>
        <a:lstStyle/>
        <a:p>
          <a:endParaRPr lang="en-US"/>
        </a:p>
      </dgm:t>
    </dgm:pt>
  </dgm:ptLst>
  <dgm:cxnLst>
    <dgm:cxn modelId="{152030A4-2705-3649-8FC1-2DE199BD16AC}" type="presOf" srcId="{40C97B01-1905-4AED-892F-5AF0621DC9A0}" destId="{40D5A316-686D-4904-B55A-3671148116C1}" srcOrd="0" destOrd="1" presId="urn:microsoft.com/office/officeart/2005/8/layout/hList1"/>
    <dgm:cxn modelId="{4F00D3ED-98AF-434D-9211-7489C43BC23E}" type="presOf" srcId="{277981D2-7650-4D29-A81B-607C612BBAFC}" destId="{9E364150-622A-4153-A24E-9B41BA9D95EA}" srcOrd="0" destOrd="0" presId="urn:microsoft.com/office/officeart/2005/8/layout/hList1"/>
    <dgm:cxn modelId="{B69EA852-A26D-4D42-9700-0EC77F785903}" type="presOf" srcId="{FE63115E-750F-46ED-88B4-574DD8621160}" destId="{67A4939E-6461-49C6-9095-65A2362C53E4}" srcOrd="0" destOrd="0" presId="urn:microsoft.com/office/officeart/2005/8/layout/hList1"/>
    <dgm:cxn modelId="{A9F08ED6-8F6D-45B4-B9B8-43BE05E340E1}" srcId="{0A40486C-AA86-4DD1-9DF3-F676B1710BA5}" destId="{4DDA3FAD-615F-4568-BAE9-77919A4B52DD}" srcOrd="0" destOrd="0" parTransId="{13C63F2C-9C0F-49E9-B746-A4FB512CE8E9}" sibTransId="{7FC11655-C417-462C-8647-C4B0512B1540}"/>
    <dgm:cxn modelId="{42C88920-4862-4C44-BF98-D9671CD18DAD}" type="presOf" srcId="{29DF1284-784E-499B-AD70-5BF1A0CF3AFB}" destId="{6B1F6C84-17A1-4787-A912-496313346AC5}" srcOrd="0" destOrd="0" presId="urn:microsoft.com/office/officeart/2005/8/layout/hList1"/>
    <dgm:cxn modelId="{37743443-788D-F147-ADF6-2AB5B9992060}" type="presOf" srcId="{5E82B01F-6CD9-488A-AFD3-B73A89F002F1}" destId="{F536575E-332D-4D46-8510-62FD824FE2E6}" srcOrd="0" destOrd="1" presId="urn:microsoft.com/office/officeart/2005/8/layout/hList1"/>
    <dgm:cxn modelId="{4BA1670F-A368-7940-BFF4-F0235C535799}" type="presOf" srcId="{4DDA3FAD-615F-4568-BAE9-77919A4B52DD}" destId="{F536575E-332D-4D46-8510-62FD824FE2E6}" srcOrd="0" destOrd="0" presId="urn:microsoft.com/office/officeart/2005/8/layout/hList1"/>
    <dgm:cxn modelId="{F2A86ADD-1BB6-4171-88BA-501F6DC32DFE}" srcId="{277981D2-7650-4D29-A81B-607C612BBAFC}" destId="{B84DD1BF-B801-4BED-BD97-42A8694516A2}" srcOrd="0" destOrd="0" parTransId="{A95C58D9-DD92-4F63-ACE6-4130DE078B06}" sibTransId="{90FBC202-1D04-4187-AA3E-38C86902B33D}"/>
    <dgm:cxn modelId="{44D01333-BBEA-5349-9F64-3EC24C4F8386}" type="presOf" srcId="{AC938A3F-E1AE-4349-9356-B9BFA64AB846}" destId="{F536575E-332D-4D46-8510-62FD824FE2E6}" srcOrd="0" destOrd="2" presId="urn:microsoft.com/office/officeart/2005/8/layout/hList1"/>
    <dgm:cxn modelId="{FABC22EE-5031-0E40-8375-E7108221B49E}" type="presOf" srcId="{85E5C924-64B7-400D-BF4F-94FCFDADE091}" destId="{782B6371-BA6F-4B34-B9BC-727D9AAEAB6D}" srcOrd="0" destOrd="0" presId="urn:microsoft.com/office/officeart/2005/8/layout/hList1"/>
    <dgm:cxn modelId="{3CD8DE0E-DC59-4935-8005-DDECB72F4E7E}" srcId="{FE63115E-750F-46ED-88B4-574DD8621160}" destId="{277981D2-7650-4D29-A81B-607C612BBAFC}" srcOrd="0" destOrd="0" parTransId="{5BFE4FAA-E29C-4620-96B5-76286881E57F}" sibTransId="{01605857-19B0-406A-A9B7-9AA3479FD370}"/>
    <dgm:cxn modelId="{98F98D89-9895-7444-9341-F834BB1FFDFF}" type="presOf" srcId="{643BBDC1-662B-4233-8027-D33927947762}" destId="{782B6371-BA6F-4B34-B9BC-727D9AAEAB6D}" srcOrd="0" destOrd="1" presId="urn:microsoft.com/office/officeart/2005/8/layout/hList1"/>
    <dgm:cxn modelId="{4C72DC9E-4229-45B1-934B-D0B668816EFA}" srcId="{FE63115E-750F-46ED-88B4-574DD8621160}" destId="{0A40486C-AA86-4DD1-9DF3-F676B1710BA5}" srcOrd="1" destOrd="0" parTransId="{44E6130E-BBF8-4CC0-BB9E-04C39C8C2628}" sibTransId="{3CFBB865-F949-48B0-B709-50A28685B746}"/>
    <dgm:cxn modelId="{1C4DAF24-87DC-3443-89D6-A414162BD8BF}" type="presOf" srcId="{B84DD1BF-B801-4BED-BD97-42A8694516A2}" destId="{40D5A316-686D-4904-B55A-3671148116C1}" srcOrd="0" destOrd="0" presId="urn:microsoft.com/office/officeart/2005/8/layout/hList1"/>
    <dgm:cxn modelId="{7A7B15A9-27E2-4F95-9F46-4A4D4F3270A4}" srcId="{FE63115E-750F-46ED-88B4-574DD8621160}" destId="{29DF1284-784E-499B-AD70-5BF1A0CF3AFB}" srcOrd="2" destOrd="0" parTransId="{2C6699A1-0306-4857-ABE0-F5A73046538F}" sibTransId="{64E17106-F046-49D0-9E84-78939B6BAF65}"/>
    <dgm:cxn modelId="{6AF86912-4A43-4DC2-8409-C44790A32701}" srcId="{0A40486C-AA86-4DD1-9DF3-F676B1710BA5}" destId="{AC938A3F-E1AE-4349-9356-B9BFA64AB846}" srcOrd="2" destOrd="0" parTransId="{DBF1B957-C4F4-40E7-9799-C60C47EAA141}" sibTransId="{2CB5EF36-AC23-4F68-A784-430C4736637B}"/>
    <dgm:cxn modelId="{10D1B84E-0558-40E7-B746-EE7ED1909519}" srcId="{277981D2-7650-4D29-A81B-607C612BBAFC}" destId="{40C97B01-1905-4AED-892F-5AF0621DC9A0}" srcOrd="1" destOrd="0" parTransId="{D85445EA-0090-4A22-9FE1-F7E932980366}" sibTransId="{ED14BD1E-DA38-49D5-A42A-4E3488CDF322}"/>
    <dgm:cxn modelId="{7A164099-08AF-4E5B-9A59-4D11883395DD}" srcId="{29DF1284-784E-499B-AD70-5BF1A0CF3AFB}" destId="{643BBDC1-662B-4233-8027-D33927947762}" srcOrd="1" destOrd="0" parTransId="{44C3FD4D-396A-4A73-B84B-9A043BFBB013}" sibTransId="{E5A763C9-3752-4C7F-884F-128052921433}"/>
    <dgm:cxn modelId="{36959A96-11B0-2643-AB0C-283ED0F7FC34}" type="presOf" srcId="{0A40486C-AA86-4DD1-9DF3-F676B1710BA5}" destId="{D2E6005E-3B94-4750-98A0-47877024D8F8}" srcOrd="0" destOrd="0" presId="urn:microsoft.com/office/officeart/2005/8/layout/hList1"/>
    <dgm:cxn modelId="{1FF3C1F0-7290-467D-99D3-D555FA68F747}" srcId="{0A40486C-AA86-4DD1-9DF3-F676B1710BA5}" destId="{5E82B01F-6CD9-488A-AFD3-B73A89F002F1}" srcOrd="1" destOrd="0" parTransId="{4ED1892F-244F-4732-8235-B8172AC555BE}" sibTransId="{4CFD0653-8574-4E72-8868-22DFBBD9693B}"/>
    <dgm:cxn modelId="{FF28DBB3-2F05-4E6A-962F-4317291E3F25}" srcId="{29DF1284-784E-499B-AD70-5BF1A0CF3AFB}" destId="{85E5C924-64B7-400D-BF4F-94FCFDADE091}" srcOrd="0" destOrd="0" parTransId="{7690E33D-8CF8-4B1F-A636-7FC818AC16C8}" sibTransId="{EA1BA193-E93B-4AED-8B13-ADAD38F7185A}"/>
    <dgm:cxn modelId="{66785E37-711A-944E-AC87-DFE8FEA563C0}" type="presParOf" srcId="{67A4939E-6461-49C6-9095-65A2362C53E4}" destId="{17D1492D-2B78-43AF-A966-9F5B5FB2B964}" srcOrd="0" destOrd="0" presId="urn:microsoft.com/office/officeart/2005/8/layout/hList1"/>
    <dgm:cxn modelId="{FECE521A-D81A-7E44-A025-CE56BD611072}" type="presParOf" srcId="{17D1492D-2B78-43AF-A966-9F5B5FB2B964}" destId="{9E364150-622A-4153-A24E-9B41BA9D95EA}" srcOrd="0" destOrd="0" presId="urn:microsoft.com/office/officeart/2005/8/layout/hList1"/>
    <dgm:cxn modelId="{97AB0599-3FC3-594F-8D11-866AC700F809}" type="presParOf" srcId="{17D1492D-2B78-43AF-A966-9F5B5FB2B964}" destId="{40D5A316-686D-4904-B55A-3671148116C1}" srcOrd="1" destOrd="0" presId="urn:microsoft.com/office/officeart/2005/8/layout/hList1"/>
    <dgm:cxn modelId="{11953540-67D9-A64D-B1F9-A481E0E253C0}" type="presParOf" srcId="{67A4939E-6461-49C6-9095-65A2362C53E4}" destId="{95789310-F584-49EA-856C-5BE0C276AB01}" srcOrd="1" destOrd="0" presId="urn:microsoft.com/office/officeart/2005/8/layout/hList1"/>
    <dgm:cxn modelId="{E676197F-C9A0-4F4B-980B-EA8BF9DEFCAC}" type="presParOf" srcId="{67A4939E-6461-49C6-9095-65A2362C53E4}" destId="{A094A594-0580-46FD-8C49-92BACA0C3427}" srcOrd="2" destOrd="0" presId="urn:microsoft.com/office/officeart/2005/8/layout/hList1"/>
    <dgm:cxn modelId="{E930172D-77AA-A147-8E61-9D11352CAD4E}" type="presParOf" srcId="{A094A594-0580-46FD-8C49-92BACA0C3427}" destId="{D2E6005E-3B94-4750-98A0-47877024D8F8}" srcOrd="0" destOrd="0" presId="urn:microsoft.com/office/officeart/2005/8/layout/hList1"/>
    <dgm:cxn modelId="{F59F2FD0-C37E-6C42-8239-E2BEAF2D6A68}" type="presParOf" srcId="{A094A594-0580-46FD-8C49-92BACA0C3427}" destId="{F536575E-332D-4D46-8510-62FD824FE2E6}" srcOrd="1" destOrd="0" presId="urn:microsoft.com/office/officeart/2005/8/layout/hList1"/>
    <dgm:cxn modelId="{06D8259A-9E51-AD40-84D0-9C13D9051E57}" type="presParOf" srcId="{67A4939E-6461-49C6-9095-65A2362C53E4}" destId="{00F30801-595D-4DDC-BA3B-9E8FBA17C17D}" srcOrd="3" destOrd="0" presId="urn:microsoft.com/office/officeart/2005/8/layout/hList1"/>
    <dgm:cxn modelId="{F843B532-7A5B-F143-AE0C-C032D5E005E7}" type="presParOf" srcId="{67A4939E-6461-49C6-9095-65A2362C53E4}" destId="{E9B3ED45-82F6-4E66-BC23-D1A7D821D2B2}" srcOrd="4" destOrd="0" presId="urn:microsoft.com/office/officeart/2005/8/layout/hList1"/>
    <dgm:cxn modelId="{F9415833-8282-1B4C-A0E7-0EB940C2E46D}" type="presParOf" srcId="{E9B3ED45-82F6-4E66-BC23-D1A7D821D2B2}" destId="{6B1F6C84-17A1-4787-A912-496313346AC5}" srcOrd="0" destOrd="0" presId="urn:microsoft.com/office/officeart/2005/8/layout/hList1"/>
    <dgm:cxn modelId="{33ABAA5E-FB4A-8041-886B-E308A118B668}" type="presParOf" srcId="{E9B3ED45-82F6-4E66-BC23-D1A7D821D2B2}" destId="{782B6371-BA6F-4B34-B9BC-727D9AAEAB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5802D-DCCE-4009-AB27-D85B46FA74A7}"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46730-B0D1-4616-9A77-E6C5C5F8DB14}" type="slidenum">
              <a:rPr lang="en-US" smtClean="0"/>
              <a:t>‹#›</a:t>
            </a:fld>
            <a:endParaRPr lang="en-US"/>
          </a:p>
        </p:txBody>
      </p:sp>
    </p:spTree>
    <p:extLst>
      <p:ext uri="{BB962C8B-B14F-4D97-AF65-F5344CB8AC3E}">
        <p14:creationId xmlns:p14="http://schemas.microsoft.com/office/powerpoint/2010/main" val="300730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412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491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a:t>Our outreach framework was developed to make it easy for our partners to lead direct outreach by equipping them with communications, trainings, and materials.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7538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1931E-335B-47C2-BF0B-EBCF615D5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B6B9AAF-CE5F-4712-82F3-06BEBCAE8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CAFB746-AFEC-4F1C-A7B4-9D150123B223}"/>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64F66400-98D6-4ACB-91B3-19399D7DE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44FE2A-6454-424D-856E-82D294021CBB}"/>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01202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BF9F1D-B6F4-41ED-9847-156F3027F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1375CB7-311C-4C63-B01B-BBE23D206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CEBAE4-09F0-47ED-900E-06C9C39F1A4E}"/>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4346C576-0257-4F1F-8692-9EACECC3E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2A8E32-991A-4334-9091-B56352BAD4E0}"/>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07090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1593210-4BA3-41C2-BD8B-DDE50B5947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C1C616B-8B1B-44BD-B9BA-135DEE1FF2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2603E9-72FE-4E07-8E4D-0ACB86FB3381}"/>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F2FFE699-B350-43E5-B9EE-03981B2C5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09440A-F9C3-4030-A74E-89B1306950AE}"/>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110134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231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4" name="Google Shape;44;p10"/>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5" name="Google Shape;45;p10"/>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6" name="Google Shape;46;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110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lstStyle>
            <a:lvl1pPr marL="609585" lvl="0" indent="-304792" algn="l">
              <a:lnSpc>
                <a:spcPct val="100000"/>
              </a:lnSpc>
              <a:spcBef>
                <a:spcPts val="0"/>
              </a:spcBef>
              <a:spcAft>
                <a:spcPts val="0"/>
              </a:spcAft>
              <a:buSzPts val="1800"/>
              <a:buNone/>
              <a:defRPr/>
            </a:lvl1pPr>
          </a:lstStyle>
          <a:p>
            <a:endParaRPr/>
          </a:p>
        </p:txBody>
      </p:sp>
      <p:sp>
        <p:nvSpPr>
          <p:cNvPr id="49" name="Google Shape;49;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135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52" name="Google Shape;52;p12"/>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53" name="Google Shape;5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708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1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8"/>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985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464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2"/>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9" name="Google Shape;29;p32"/>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0" name="Google Shape;30;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168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DF5CCA-48F6-45D9-AE99-345EBBAB4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A749C0D-3D54-4A77-899B-F1C5E7B63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732FB-5095-4AB1-9789-4916C908D99B}"/>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4A9BE100-70E1-4A36-90D0-1656B610B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5276B3-C4F0-4061-9305-C717AFA054A3}"/>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3749367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3" name="Google Shape;33;p33"/>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4" name="Google Shape;34;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316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7" name="Google Shape;37;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4001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3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2" name="Google Shape;42;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3" name="Google Shape;43;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4537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36"/>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6" name="Google Shape;46;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8664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9" name="Google Shape;49;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50" name="Google Shape;50;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527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2913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8"/>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929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4173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3" name="Google Shape;33;p33"/>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4" name="Google Shape;34;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2693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7" name="Google Shape;37;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22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2B916D-8381-497F-822A-AB4E6A67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804BC6E-FE17-4CF1-83EC-4FCAC8016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CBA1091-6397-4EAD-8FBD-D58C8D6C1685}"/>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8984BFCF-55E4-4F0C-AEC5-DA601898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4D53135-1B02-444E-8988-FC8103747018}"/>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146190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3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2" name="Google Shape;42;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43" name="Google Shape;43;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8771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36"/>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6" name="Google Shape;46;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632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9" name="Google Shape;49;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50" name="Google Shape;50;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3560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1047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79FA6A-F06D-4006-80A1-A47390925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427E761-04E9-4177-82A6-492DEC2B2F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E01EEB-D3E2-4661-802F-253215E1FD5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8371998F-E4D3-4003-A90C-02D08A8FEF4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C712D76-9AD2-4E63-A4D0-E79E95AB7539}"/>
              </a:ext>
            </a:extLst>
          </p:cNvPr>
          <p:cNvSpPr>
            <a:spLocks noGrp="1"/>
          </p:cNvSpPr>
          <p:nvPr>
            <p:ph type="sldNum" sz="quarter" idx="12"/>
          </p:nvPr>
        </p:nvSpPr>
        <p:spPr/>
        <p:txBody>
          <a:bodyPr/>
          <a:lstStyle/>
          <a:p>
            <a:fld id="{3601369D-3729-40C6-B128-8821ACD223A5}" type="slidenum">
              <a:rPr lang="en-US" smtClean="0"/>
              <a:t>‹#›</a:t>
            </a:fld>
            <a:endParaRPr lang="en-US"/>
          </a:p>
        </p:txBody>
      </p:sp>
    </p:spTree>
    <p:extLst>
      <p:ext uri="{BB962C8B-B14F-4D97-AF65-F5344CB8AC3E}">
        <p14:creationId xmlns:p14="http://schemas.microsoft.com/office/powerpoint/2010/main" val="70823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E768F-6526-48F2-98FC-EC609D179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5D46734-D086-4076-AD09-363282B1A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EDD9618-C645-4101-A76C-6AFB96F80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80158EE-0702-4B3F-A391-BF3B0776281E}"/>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6" name="Footer Placeholder 5">
            <a:extLst>
              <a:ext uri="{FF2B5EF4-FFF2-40B4-BE49-F238E27FC236}">
                <a16:creationId xmlns="" xmlns:a16="http://schemas.microsoft.com/office/drawing/2014/main" id="{6D1677B1-6ADA-4FEB-B284-904AF9FE4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C9400C-4C72-4794-A66A-C3AF57CCB2C8}"/>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397512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2C11C1-A7C1-45F9-887D-F81920BEE8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73839F-9E46-4573-9BE1-551A4533D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689175E-6684-4F5F-AD9F-B62175DFE6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8FABB88-9880-45B4-81C9-22A400733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B763638-3C78-444D-91B5-6624FD3688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BE19120-0A9F-4225-9AB4-3F86EBCBC169}"/>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8" name="Footer Placeholder 7">
            <a:extLst>
              <a:ext uri="{FF2B5EF4-FFF2-40B4-BE49-F238E27FC236}">
                <a16:creationId xmlns="" xmlns:a16="http://schemas.microsoft.com/office/drawing/2014/main" id="{C343BAD9-0EFA-4200-A15F-0577D9E16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76FFFA-43DD-404B-A00D-947E9A293394}"/>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3803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A19B9B-E681-4B10-873D-60A4DD850F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A985D9E-BB3C-4456-A575-366B99939B64}"/>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4" name="Footer Placeholder 3">
            <a:extLst>
              <a:ext uri="{FF2B5EF4-FFF2-40B4-BE49-F238E27FC236}">
                <a16:creationId xmlns="" xmlns:a16="http://schemas.microsoft.com/office/drawing/2014/main" id="{08C1647E-47C7-465C-B437-80A9BD69EF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52B1123-5920-4D14-B9A6-947974AEFA84}"/>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26913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88EAC5-5707-479A-9C53-264C47A00562}"/>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3" name="Footer Placeholder 2">
            <a:extLst>
              <a:ext uri="{FF2B5EF4-FFF2-40B4-BE49-F238E27FC236}">
                <a16:creationId xmlns="" xmlns:a16="http://schemas.microsoft.com/office/drawing/2014/main" id="{10001B05-B9D9-4A12-A9A3-165A1896A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58CAB7B-C39A-4233-A65B-1BF263AA39AB}"/>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07186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69BAF4-1955-4B0D-A04F-89F1020D5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F371148-643A-4CC1-946D-6623A7E0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FFF6268-BEE0-49D9-B85E-8BF56DCB8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8CF4EE-F116-4492-9EAB-B28B5CE0B895}"/>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6" name="Footer Placeholder 5">
            <a:extLst>
              <a:ext uri="{FF2B5EF4-FFF2-40B4-BE49-F238E27FC236}">
                <a16:creationId xmlns="" xmlns:a16="http://schemas.microsoft.com/office/drawing/2014/main" id="{FE7823AB-C685-4E1D-BC8F-07EA3CA98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DE9024E-FBA5-4F0E-A6FC-A7D13396E6E5}"/>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203845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007C3-6BF8-42ED-BC6A-F4D0E53BE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0CCE25-7EEB-494E-A3A9-79861BA64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192AF24-0691-42F2-8D69-3859ACC87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F279DB2-0744-497C-BF21-AED192A8341D}"/>
              </a:ext>
            </a:extLst>
          </p:cNvPr>
          <p:cNvSpPr>
            <a:spLocks noGrp="1"/>
          </p:cNvSpPr>
          <p:nvPr>
            <p:ph type="dt" sz="half" idx="10"/>
          </p:nvPr>
        </p:nvSpPr>
        <p:spPr/>
        <p:txBody>
          <a:bodyPr/>
          <a:lstStyle/>
          <a:p>
            <a:fld id="{E10C263E-1D07-4778-B768-B7EC4D3A2750}" type="datetimeFigureOut">
              <a:rPr lang="en-US" smtClean="0"/>
              <a:t>1/16/2020</a:t>
            </a:fld>
            <a:endParaRPr lang="en-US"/>
          </a:p>
        </p:txBody>
      </p:sp>
      <p:sp>
        <p:nvSpPr>
          <p:cNvPr id="6" name="Footer Placeholder 5">
            <a:extLst>
              <a:ext uri="{FF2B5EF4-FFF2-40B4-BE49-F238E27FC236}">
                <a16:creationId xmlns="" xmlns:a16="http://schemas.microsoft.com/office/drawing/2014/main" id="{C7333A06-5B34-4270-98BB-B62A71BBC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97F71B-3384-4971-A79A-AA78EE0C711F}"/>
              </a:ext>
            </a:extLst>
          </p:cNvPr>
          <p:cNvSpPr>
            <a:spLocks noGrp="1"/>
          </p:cNvSpPr>
          <p:nvPr>
            <p:ph type="sldNum" sz="quarter" idx="12"/>
          </p:nvPr>
        </p:nvSpPr>
        <p:spPr/>
        <p:txBody>
          <a:bodyPr/>
          <a:lstStyle/>
          <a:p>
            <a:fld id="{6C870467-1241-4C5B-B9A0-6FB2D6CCA1E2}" type="slidenum">
              <a:rPr lang="en-US" smtClean="0"/>
              <a:t>‹#›</a:t>
            </a:fld>
            <a:endParaRPr lang="en-US"/>
          </a:p>
        </p:txBody>
      </p:sp>
    </p:spTree>
    <p:extLst>
      <p:ext uri="{BB962C8B-B14F-4D97-AF65-F5344CB8AC3E}">
        <p14:creationId xmlns:p14="http://schemas.microsoft.com/office/powerpoint/2010/main" val="60213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E840B5-23F8-4CE7-9F92-E93CECE6A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9E03C36-5422-4681-B154-1ED3D377E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A2E02A-A2CF-4B8D-8ED5-246D669BE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C263E-1D07-4778-B768-B7EC4D3A2750}" type="datetimeFigureOut">
              <a:rPr lang="en-US" smtClean="0"/>
              <a:t>1/16/2020</a:t>
            </a:fld>
            <a:endParaRPr lang="en-US"/>
          </a:p>
        </p:txBody>
      </p:sp>
      <p:sp>
        <p:nvSpPr>
          <p:cNvPr id="5" name="Footer Placeholder 4">
            <a:extLst>
              <a:ext uri="{FF2B5EF4-FFF2-40B4-BE49-F238E27FC236}">
                <a16:creationId xmlns="" xmlns:a16="http://schemas.microsoft.com/office/drawing/2014/main" id="{3341A622-72CD-446E-9164-EBB8E06FB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CB06160-5B43-4FBD-9FD3-C550811B0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70467-1241-4C5B-B9A0-6FB2D6CCA1E2}" type="slidenum">
              <a:rPr lang="en-US" smtClean="0"/>
              <a:t>‹#›</a:t>
            </a:fld>
            <a:endParaRPr lang="en-US"/>
          </a:p>
        </p:txBody>
      </p:sp>
    </p:spTree>
    <p:extLst>
      <p:ext uri="{BB962C8B-B14F-4D97-AF65-F5344CB8AC3E}">
        <p14:creationId xmlns:p14="http://schemas.microsoft.com/office/powerpoint/2010/main" val="41640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0612980"/>
      </p:ext>
    </p:extLst>
  </p:cSld>
  <p:clrMap bg1="lt1" tx1="dk1" bg2="dk2" tx2="lt2" accent1="accent1" accent2="accent2" accent3="accent3" accent4="accent4" accent5="accent5" accent6="accent6" hlink="hlink" folHlink="folHlink"/>
  <p:sldLayoutIdLst>
    <p:sldLayoutId id="2147483663"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536536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2" r:id="rId5"/>
    <p:sldLayoutId id="2147483683" r:id="rId6"/>
    <p:sldLayoutId id="2147483684" r:id="rId7"/>
    <p:sldLayoutId id="2147483685"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083204"/>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cgov.org/Census2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Alessia.Simmonds@acgov.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acgov.org/Census202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Alessia.Simmonds@acgov.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64636" y="458012"/>
            <a:ext cx="11862728" cy="1619307"/>
          </a:xfrm>
          <a:prstGeom prst="rect">
            <a:avLst/>
          </a:prstGeom>
          <a:noFill/>
          <a:ln>
            <a:noFill/>
          </a:ln>
        </p:spPr>
        <p:txBody>
          <a:bodyPr spcFirstLastPara="1" wrap="square" lIns="121900" tIns="121900" rIns="121900" bIns="121900" anchor="b" anchorCtr="0">
            <a:noAutofit/>
          </a:bodyPr>
          <a:lstStyle/>
          <a:p>
            <a:pPr lvl="0"/>
            <a:r>
              <a:rPr lang="en-US" sz="5333" dirty="0">
                <a:latin typeface="Century Gothic" panose="020B0502020202020204" pitchFamily="34" charset="0"/>
              </a:rPr>
              <a:t>Census 2020 in Alameda County</a:t>
            </a:r>
            <a:br>
              <a:rPr lang="en-US" sz="5333" dirty="0">
                <a:latin typeface="Century Gothic" panose="020B0502020202020204" pitchFamily="34" charset="0"/>
              </a:rPr>
            </a:br>
            <a:r>
              <a:rPr lang="en-US" sz="4000" dirty="0" smtClean="0">
                <a:latin typeface="Century Gothic" panose="020B0502020202020204" pitchFamily="34" charset="0"/>
              </a:rPr>
              <a:t>Community Health Center </a:t>
            </a:r>
            <a:r>
              <a:rPr lang="en-US" sz="4000" dirty="0">
                <a:latin typeface="Century Gothic" panose="020B0502020202020204" pitchFamily="34" charset="0"/>
              </a:rPr>
              <a:t>Staff Training</a:t>
            </a:r>
            <a:endParaRPr sz="7200" dirty="0">
              <a:latin typeface="Century Gothic" panose="020B0502020202020204" pitchFamily="34" charset="0"/>
              <a:cs typeface="FrankRuehl" panose="020B0604020202020204" pitchFamily="34" charset="-79"/>
            </a:endParaRPr>
          </a:p>
        </p:txBody>
      </p:sp>
      <p:sp>
        <p:nvSpPr>
          <p:cNvPr id="7" name="Google Shape;65;p14"/>
          <p:cNvSpPr txBox="1"/>
          <p:nvPr/>
        </p:nvSpPr>
        <p:spPr>
          <a:xfrm>
            <a:off x="7143788" y="5895900"/>
            <a:ext cx="4788152" cy="593103"/>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defRPr/>
            </a:pPr>
            <a:r>
              <a:rPr lang="en-US" sz="2400" kern="0" dirty="0">
                <a:solidFill>
                  <a:srgbClr val="000000"/>
                </a:solidFill>
                <a:latin typeface="Century Gothic" panose="020B0502020202020204" pitchFamily="34" charset="0"/>
                <a:ea typeface="Montserrat"/>
                <a:cs typeface="Montserrat"/>
                <a:sym typeface="Montserrat"/>
                <a:hlinkClick r:id="rId3"/>
              </a:rPr>
              <a:t>www.acgov.org/Census2020</a:t>
            </a:r>
            <a:r>
              <a:rPr lang="en-US" sz="2400" kern="0" dirty="0">
                <a:solidFill>
                  <a:srgbClr val="000000"/>
                </a:solidFill>
                <a:latin typeface="Century Gothic" panose="020B0502020202020204" pitchFamily="34" charset="0"/>
                <a:ea typeface="Montserrat"/>
                <a:cs typeface="Montserrat"/>
                <a:sym typeface="Montserrat"/>
              </a:rPr>
              <a:t> </a:t>
            </a:r>
            <a:endParaRPr sz="2400" kern="0" dirty="0">
              <a:solidFill>
                <a:srgbClr val="000000"/>
              </a:solidFill>
              <a:latin typeface="Century Gothic" panose="020B0502020202020204" pitchFamily="34" charset="0"/>
              <a:cs typeface="Arial"/>
              <a:sym typeface="Arial"/>
            </a:endParaRPr>
          </a:p>
          <a:p>
            <a:pPr defTabSz="1219170">
              <a:buClr>
                <a:srgbClr val="000000"/>
              </a:buClr>
              <a:defRPr/>
            </a:pPr>
            <a:endParaRPr sz="1867" kern="0" dirty="0">
              <a:solidFill>
                <a:srgbClr val="000000"/>
              </a:solidFill>
              <a:latin typeface="Arial"/>
              <a:cs typeface="Arial"/>
              <a:sym typeface="Arial"/>
            </a:endParaRPr>
          </a:p>
        </p:txBody>
      </p:sp>
      <p:sp>
        <p:nvSpPr>
          <p:cNvPr id="8" name="Google Shape;65;p14">
            <a:extLst>
              <a:ext uri="{FF2B5EF4-FFF2-40B4-BE49-F238E27FC236}">
                <a16:creationId xmlns="" xmlns:a16="http://schemas.microsoft.com/office/drawing/2014/main" id="{07ACE4BD-2EF9-4E2D-AD2C-87864FE01569}"/>
              </a:ext>
            </a:extLst>
          </p:cNvPr>
          <p:cNvSpPr txBox="1"/>
          <p:nvPr/>
        </p:nvSpPr>
        <p:spPr>
          <a:xfrm>
            <a:off x="164636" y="5431132"/>
            <a:ext cx="5956300" cy="705247"/>
          </a:xfrm>
          <a:prstGeom prst="rect">
            <a:avLst/>
          </a:prstGeom>
          <a:noFill/>
          <a:ln>
            <a:noFill/>
          </a:ln>
        </p:spPr>
        <p:txBody>
          <a:bodyPr spcFirstLastPara="1" wrap="square" lIns="121900" tIns="121900" rIns="121900" bIns="121900" anchor="t" anchorCtr="0">
            <a:noAutofit/>
          </a:bodyPr>
          <a:lstStyle/>
          <a:p>
            <a:pPr defTabSz="1219170">
              <a:buClr>
                <a:srgbClr val="000000"/>
              </a:buClr>
              <a:defRPr/>
            </a:pPr>
            <a:endParaRPr lang="en-US" sz="2133" kern="0" dirty="0">
              <a:solidFill>
                <a:srgbClr val="000000"/>
              </a:solidFill>
              <a:latin typeface="Century Gothic" panose="020B0502020202020204" pitchFamily="34" charset="0"/>
              <a:cs typeface="Arial"/>
              <a:sym typeface="Arial"/>
            </a:endParaRPr>
          </a:p>
          <a:p>
            <a:pPr defTabSz="1219170">
              <a:buClr>
                <a:srgbClr val="000000"/>
              </a:buClr>
              <a:defRPr/>
            </a:pPr>
            <a:r>
              <a:rPr lang="en-US" sz="2133" kern="0" dirty="0">
                <a:solidFill>
                  <a:srgbClr val="000000"/>
                </a:solidFill>
                <a:latin typeface="Century Gothic" panose="020B0502020202020204" pitchFamily="34" charset="0"/>
                <a:cs typeface="Arial"/>
                <a:sym typeface="Arial"/>
              </a:rPr>
              <a:t>Alessia Simmonds, Outreach Manager</a:t>
            </a:r>
          </a:p>
          <a:p>
            <a:pPr defTabSz="1219170">
              <a:buClr>
                <a:srgbClr val="000000"/>
              </a:buClr>
              <a:defRPr/>
            </a:pPr>
            <a:r>
              <a:rPr lang="en-US" sz="2133" kern="0" dirty="0">
                <a:solidFill>
                  <a:srgbClr val="000000"/>
                </a:solidFill>
                <a:latin typeface="Century Gothic" panose="020B0502020202020204" pitchFamily="34" charset="0"/>
                <a:cs typeface="Arial"/>
                <a:sym typeface="Arial"/>
                <a:hlinkClick r:id="rId4"/>
              </a:rPr>
              <a:t>Alessia.Simmonds@acgov.org</a:t>
            </a:r>
            <a:r>
              <a:rPr lang="en-US" sz="2133" kern="0" dirty="0">
                <a:solidFill>
                  <a:srgbClr val="000000"/>
                </a:solidFill>
                <a:latin typeface="Century Gothic" panose="020B0502020202020204" pitchFamily="34" charset="0"/>
                <a:cs typeface="Arial"/>
                <a:sym typeface="Arial"/>
              </a:rPr>
              <a:t> </a:t>
            </a:r>
          </a:p>
        </p:txBody>
      </p:sp>
      <p:pic>
        <p:nvPicPr>
          <p:cNvPr id="12" name="Picture 11">
            <a:extLst>
              <a:ext uri="{FF2B5EF4-FFF2-40B4-BE49-F238E27FC236}">
                <a16:creationId xmlns="" xmlns:a16="http://schemas.microsoft.com/office/drawing/2014/main" id="{09653988-B7E7-46F5-A87C-1182648034E1}"/>
              </a:ext>
            </a:extLst>
          </p:cNvPr>
          <p:cNvPicPr>
            <a:picLocks noChangeAspect="1"/>
          </p:cNvPicPr>
          <p:nvPr/>
        </p:nvPicPr>
        <p:blipFill rotWithShape="1">
          <a:blip r:embed="rId5"/>
          <a:srcRect r="4038"/>
          <a:stretch/>
        </p:blipFill>
        <p:spPr>
          <a:xfrm>
            <a:off x="6478851" y="2817388"/>
            <a:ext cx="5453089" cy="1619307"/>
          </a:xfrm>
          <a:prstGeom prst="rect">
            <a:avLst/>
          </a:prstGeom>
        </p:spPr>
      </p:pic>
      <p:pic>
        <p:nvPicPr>
          <p:cNvPr id="6" name="Picture 5">
            <a:extLst>
              <a:ext uri="{FF2B5EF4-FFF2-40B4-BE49-F238E27FC236}">
                <a16:creationId xmlns="" xmlns:a16="http://schemas.microsoft.com/office/drawing/2014/main" id="{A90A2707-85CC-4354-9AD2-782A5012B8F4}"/>
              </a:ext>
            </a:extLst>
          </p:cNvPr>
          <p:cNvPicPr>
            <a:picLocks noChangeAspect="1"/>
          </p:cNvPicPr>
          <p:nvPr/>
        </p:nvPicPr>
        <p:blipFill>
          <a:blip r:embed="rId6"/>
          <a:stretch>
            <a:fillRect/>
          </a:stretch>
        </p:blipFill>
        <p:spPr>
          <a:xfrm>
            <a:off x="491621" y="2726871"/>
            <a:ext cx="5893241" cy="18444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BB6830-DB63-4AD7-9AFE-D06559B08C7E}"/>
              </a:ext>
            </a:extLst>
          </p:cNvPr>
          <p:cNvSpPr>
            <a:spLocks noGrp="1"/>
          </p:cNvSpPr>
          <p:nvPr>
            <p:ph type="title"/>
          </p:nvPr>
        </p:nvSpPr>
        <p:spPr>
          <a:xfrm>
            <a:off x="149745" y="-5056"/>
            <a:ext cx="8822524" cy="1078848"/>
          </a:xfrm>
        </p:spPr>
        <p:txBody>
          <a:bodyPr/>
          <a:lstStyle/>
          <a:p>
            <a:r>
              <a:rPr lang="en-US" dirty="0"/>
              <a:t>The 2020 Census is Radically Different</a:t>
            </a:r>
          </a:p>
        </p:txBody>
      </p:sp>
      <p:pic>
        <p:nvPicPr>
          <p:cNvPr id="4" name="Picture 3">
            <a:extLst>
              <a:ext uri="{FF2B5EF4-FFF2-40B4-BE49-F238E27FC236}">
                <a16:creationId xmlns="" xmlns:a16="http://schemas.microsoft.com/office/drawing/2014/main" id="{4C2DAAE0-5F3E-4638-89AC-D849E1271AAC}"/>
              </a:ext>
            </a:extLst>
          </p:cNvPr>
          <p:cNvPicPr>
            <a:picLocks noChangeAspect="1"/>
          </p:cNvPicPr>
          <p:nvPr/>
        </p:nvPicPr>
        <p:blipFill rotWithShape="1">
          <a:blip r:embed="rId2"/>
          <a:srcRect r="4038"/>
          <a:stretch/>
        </p:blipFill>
        <p:spPr>
          <a:xfrm>
            <a:off x="8972269" y="365125"/>
            <a:ext cx="2987702" cy="887205"/>
          </a:xfrm>
          <a:prstGeom prst="rect">
            <a:avLst/>
          </a:prstGeom>
        </p:spPr>
      </p:pic>
      <p:graphicFrame>
        <p:nvGraphicFramePr>
          <p:cNvPr id="3" name="Table 2">
            <a:extLst>
              <a:ext uri="{FF2B5EF4-FFF2-40B4-BE49-F238E27FC236}">
                <a16:creationId xmlns="" xmlns:a16="http://schemas.microsoft.com/office/drawing/2014/main" id="{57F19706-5804-464F-A293-8AF95D658C55}"/>
              </a:ext>
            </a:extLst>
          </p:cNvPr>
          <p:cNvGraphicFramePr>
            <a:graphicFrameLocks noGrp="1"/>
          </p:cNvGraphicFramePr>
          <p:nvPr>
            <p:extLst>
              <p:ext uri="{D42A27DB-BD31-4B8C-83A1-F6EECF244321}">
                <p14:modId xmlns:p14="http://schemas.microsoft.com/office/powerpoint/2010/main" val="1601736842"/>
              </p:ext>
            </p:extLst>
          </p:nvPr>
        </p:nvGraphicFramePr>
        <p:xfrm>
          <a:off x="0" y="1252330"/>
          <a:ext cx="12192000" cy="5459725"/>
        </p:xfrm>
        <a:graphic>
          <a:graphicData uri="http://schemas.openxmlformats.org/drawingml/2006/table">
            <a:tbl>
              <a:tblPr firstRow="1" bandRow="1">
                <a:tableStyleId>{2D5ABB26-0587-4C30-8999-92F81FD0307C}</a:tableStyleId>
              </a:tblPr>
              <a:tblGrid>
                <a:gridCol w="3048000">
                  <a:extLst>
                    <a:ext uri="{9D8B030D-6E8A-4147-A177-3AD203B41FA5}">
                      <a16:colId xmlns="" xmlns:a16="http://schemas.microsoft.com/office/drawing/2014/main" val="506507605"/>
                    </a:ext>
                  </a:extLst>
                </a:gridCol>
                <a:gridCol w="3048000">
                  <a:extLst>
                    <a:ext uri="{9D8B030D-6E8A-4147-A177-3AD203B41FA5}">
                      <a16:colId xmlns="" xmlns:a16="http://schemas.microsoft.com/office/drawing/2014/main" val="9119907"/>
                    </a:ext>
                  </a:extLst>
                </a:gridCol>
                <a:gridCol w="3048000">
                  <a:extLst>
                    <a:ext uri="{9D8B030D-6E8A-4147-A177-3AD203B41FA5}">
                      <a16:colId xmlns="" xmlns:a16="http://schemas.microsoft.com/office/drawing/2014/main" val="1709587850"/>
                    </a:ext>
                  </a:extLst>
                </a:gridCol>
                <a:gridCol w="3048000">
                  <a:extLst>
                    <a:ext uri="{9D8B030D-6E8A-4147-A177-3AD203B41FA5}">
                      <a16:colId xmlns="" xmlns:a16="http://schemas.microsoft.com/office/drawing/2014/main" val="2882046710"/>
                    </a:ext>
                  </a:extLst>
                </a:gridCol>
              </a:tblGrid>
              <a:tr h="5459725">
                <a:tc>
                  <a:txBody>
                    <a:bodyPr/>
                    <a:lstStyle/>
                    <a:p>
                      <a:pPr algn="ctr"/>
                      <a:r>
                        <a:rPr lang="en-US" sz="3200" dirty="0"/>
                        <a:t>Fear and Distrust</a:t>
                      </a:r>
                      <a:endParaRPr lang="en-US" sz="1800" b="1" dirty="0"/>
                    </a:p>
                    <a:p>
                      <a:endParaRPr lang="en-US" sz="1800" b="1" dirty="0">
                        <a:solidFill>
                          <a:schemeClr val="accent2">
                            <a:lumMod val="75000"/>
                          </a:schemeClr>
                        </a:solidFill>
                      </a:endParaRPr>
                    </a:p>
                    <a:p>
                      <a:pPr marL="0" indent="0" algn="ctr">
                        <a:buFont typeface="Arial" panose="020B0604020202020204" pitchFamily="34" charset="0"/>
                        <a:buNone/>
                      </a:pPr>
                      <a:endParaRPr lang="en-US" sz="1800" b="1" dirty="0">
                        <a:solidFill>
                          <a:schemeClr val="accent2">
                            <a:lumMod val="75000"/>
                          </a:schemeClr>
                        </a:solidFill>
                      </a:endParaRP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Distrust of government</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Privacy concerns</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Previously proposed citizenship question </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U.S. GAO predicts a 17% reduction in self-response</a:t>
                      </a:r>
                    </a:p>
                  </a:txBody>
                  <a:tcPr>
                    <a:lnR w="12700" cap="flat" cmpd="sng" algn="ctr">
                      <a:solidFill>
                        <a:schemeClr val="tx1"/>
                      </a:solidFill>
                      <a:prstDash val="solid"/>
                      <a:round/>
                      <a:headEnd type="none" w="med" len="med"/>
                      <a:tailEnd type="none" w="med" len="med"/>
                    </a:lnR>
                  </a:tcPr>
                </a:tc>
                <a:tc>
                  <a:txBody>
                    <a:bodyPr/>
                    <a:lstStyle/>
                    <a:p>
                      <a:pPr algn="ctr"/>
                      <a:r>
                        <a:rPr lang="en-US" sz="3200" dirty="0"/>
                        <a:t>First Digital Census</a:t>
                      </a:r>
                    </a:p>
                    <a:p>
                      <a:endParaRPr lang="en-US" sz="1800" dirty="0">
                        <a:solidFill>
                          <a:schemeClr val="accent2">
                            <a:lumMod val="75000"/>
                          </a:schemeClr>
                        </a:solidFill>
                      </a:endParaRP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First to be conducted primarily online</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Cyber security concerns</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Available on mobile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Cuts in Federal Funding</a:t>
                      </a:r>
                    </a:p>
                    <a:p>
                      <a:endParaRPr lang="en-US" sz="1800" b="1" dirty="0">
                        <a:solidFill>
                          <a:schemeClr val="accent2">
                            <a:lumMod val="75000"/>
                          </a:schemeClr>
                        </a:solidFill>
                      </a:endParaRP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Census Bureau has limited resources and staffing </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Only one Census test</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Less follow-up visits</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Challenges in hiring enumerators</a:t>
                      </a:r>
                      <a:endParaRPr lang="en-US" sz="2400" b="1" dirty="0">
                        <a:solidFill>
                          <a:schemeClr val="accent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Language Barriers</a:t>
                      </a:r>
                    </a:p>
                    <a:p>
                      <a:pPr algn="ctr"/>
                      <a:endParaRPr lang="en-US" sz="1800" b="0" dirty="0"/>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Unavailable in some County languages </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13 languages online and by phone </a:t>
                      </a:r>
                    </a:p>
                    <a:p>
                      <a:pPr marL="0" indent="0" algn="ctr" defTabSz="1219170">
                        <a:buClr>
                          <a:srgbClr val="000000"/>
                        </a:buClr>
                        <a:buFont typeface="Arial" panose="020B0604020202020204" pitchFamily="34" charset="0"/>
                        <a:buNone/>
                      </a:pPr>
                      <a:r>
                        <a:rPr lang="en-US" sz="2400" b="0" kern="0" dirty="0">
                          <a:solidFill>
                            <a:schemeClr val="accent2">
                              <a:lumMod val="75000"/>
                            </a:schemeClr>
                          </a:solidFill>
                          <a:sym typeface="Arial"/>
                        </a:rPr>
                        <a:t>-</a:t>
                      </a:r>
                    </a:p>
                    <a:p>
                      <a:pPr marL="0" indent="0" algn="ctr" defTabSz="1219170">
                        <a:buClr>
                          <a:srgbClr val="000000"/>
                        </a:buClr>
                        <a:buFont typeface="Arial" panose="020B0604020202020204" pitchFamily="34" charset="0"/>
                        <a:buNone/>
                      </a:pPr>
                      <a:r>
                        <a:rPr lang="en-US" sz="2400" b="1" kern="0" dirty="0">
                          <a:solidFill>
                            <a:schemeClr val="accent2">
                              <a:lumMod val="75000"/>
                            </a:schemeClr>
                          </a:solidFill>
                          <a:sym typeface="Arial"/>
                        </a:rPr>
                        <a:t>59</a:t>
                      </a:r>
                      <a:r>
                        <a:rPr lang="en-US" sz="3200" b="1" kern="0" dirty="0">
                          <a:solidFill>
                            <a:schemeClr val="accent2">
                              <a:lumMod val="75000"/>
                            </a:schemeClr>
                          </a:solidFill>
                          <a:sym typeface="Arial"/>
                        </a:rPr>
                        <a:t> </a:t>
                      </a:r>
                      <a:r>
                        <a:rPr lang="en-US" sz="2400" b="1" kern="0" dirty="0">
                          <a:solidFill>
                            <a:schemeClr val="accent2">
                              <a:lumMod val="75000"/>
                            </a:schemeClr>
                          </a:solidFill>
                          <a:sym typeface="Arial"/>
                        </a:rPr>
                        <a:t>languages by video and glossary guides based on national needs</a:t>
                      </a: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427852007"/>
                  </a:ext>
                </a:extLst>
              </a:tr>
            </a:tbl>
          </a:graphicData>
        </a:graphic>
      </p:graphicFrame>
    </p:spTree>
    <p:extLst>
      <p:ext uri="{BB962C8B-B14F-4D97-AF65-F5344CB8AC3E}">
        <p14:creationId xmlns:p14="http://schemas.microsoft.com/office/powerpoint/2010/main" val="49591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3EC94FE-1A51-471D-9E11-D4560D1A40E0}"/>
              </a:ext>
            </a:extLst>
          </p:cNvPr>
          <p:cNvSpPr>
            <a:spLocks noGrp="1"/>
          </p:cNvSpPr>
          <p:nvPr>
            <p:ph type="title"/>
          </p:nvPr>
        </p:nvSpPr>
        <p:spPr>
          <a:xfrm>
            <a:off x="539879" y="360783"/>
            <a:ext cx="6971251" cy="1344975"/>
          </a:xfrm>
        </p:spPr>
        <p:txBody>
          <a:bodyPr vert="horz" lIns="91440" tIns="45720" rIns="91440" bIns="45720" rtlCol="0" anchor="ctr">
            <a:normAutofit/>
          </a:bodyPr>
          <a:lstStyle/>
          <a:p>
            <a:r>
              <a:rPr lang="en-US" sz="4000" dirty="0"/>
              <a:t>Alameda County is Hard to Count</a:t>
            </a:r>
          </a:p>
        </p:txBody>
      </p:sp>
      <p:sp>
        <p:nvSpPr>
          <p:cNvPr id="5" name="Google Shape;128;p19">
            <a:extLst>
              <a:ext uri="{FF2B5EF4-FFF2-40B4-BE49-F238E27FC236}">
                <a16:creationId xmlns="" xmlns:a16="http://schemas.microsoft.com/office/drawing/2014/main" id="{802B1C6E-0DB8-4B4F-A1F0-D872A2FC7596}"/>
              </a:ext>
            </a:extLst>
          </p:cNvPr>
          <p:cNvSpPr txBox="1">
            <a:spLocks/>
          </p:cNvSpPr>
          <p:nvPr/>
        </p:nvSpPr>
        <p:spPr>
          <a:xfrm>
            <a:off x="336156" y="1248869"/>
            <a:ext cx="5876161" cy="4795736"/>
          </a:xfrm>
          <a:prstGeom prst="rect">
            <a:avLst/>
          </a:prstGeom>
        </p:spPr>
        <p:txBody>
          <a:bodyPr spcFirstLastPara="1" vert="horz" lIns="91440" tIns="45720" rIns="91440" bIns="45720" numCol="2"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Young children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Large or overcrowded households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Senior citizens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Foreign born residents / Immigrants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People of color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Renters / Frequent movers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‘Linguistically isolated’ households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Households without a computer or internet access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People who have been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 could be targets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of law enforcement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Low-income households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Unhoused individuals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People without high school diploma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People with disabilities </a:t>
            </a:r>
          </a:p>
          <a:p>
            <a:pPr marL="457200" marR="0" lvl="0" indent="-22860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8EE7643F-D506-41A7-A047-F911BB0E2F46}"/>
              </a:ext>
            </a:extLst>
          </p:cNvPr>
          <p:cNvPicPr>
            <a:picLocks noChangeAspect="1"/>
          </p:cNvPicPr>
          <p:nvPr/>
        </p:nvPicPr>
        <p:blipFill rotWithShape="1">
          <a:blip r:embed="rId2">
            <a:alphaModFix amt="92000"/>
            <a:extLst>
              <a:ext uri="{28A0092B-C50C-407E-A947-70E740481C1C}">
                <a14:useLocalDpi xmlns:a14="http://schemas.microsoft.com/office/drawing/2010/main" val="0"/>
              </a:ext>
            </a:extLst>
          </a:blip>
          <a:srcRect r="20702"/>
          <a:stretch/>
        </p:blipFill>
        <p:spPr>
          <a:xfrm>
            <a:off x="6211589" y="2050192"/>
            <a:ext cx="5980411" cy="4807808"/>
          </a:xfrm>
          <a:prstGeom prst="rect">
            <a:avLst/>
          </a:prstGeom>
        </p:spPr>
      </p:pic>
      <p:pic>
        <p:nvPicPr>
          <p:cNvPr id="14" name="Picture 13">
            <a:extLst>
              <a:ext uri="{FF2B5EF4-FFF2-40B4-BE49-F238E27FC236}">
                <a16:creationId xmlns="" xmlns:a16="http://schemas.microsoft.com/office/drawing/2014/main" id="{DC3C01C4-D3C7-4D65-897F-F54B7D497584}"/>
              </a:ext>
            </a:extLst>
          </p:cNvPr>
          <p:cNvPicPr>
            <a:picLocks noChangeAspect="1"/>
          </p:cNvPicPr>
          <p:nvPr/>
        </p:nvPicPr>
        <p:blipFill rotWithShape="1">
          <a:blip r:embed="rId3"/>
          <a:srcRect r="4038"/>
          <a:stretch/>
        </p:blipFill>
        <p:spPr>
          <a:xfrm>
            <a:off x="8972269" y="365125"/>
            <a:ext cx="2987702" cy="887205"/>
          </a:xfrm>
          <a:prstGeom prst="rect">
            <a:avLst/>
          </a:prstGeom>
        </p:spPr>
      </p:pic>
      <p:sp>
        <p:nvSpPr>
          <p:cNvPr id="16" name="Google Shape;136;p20">
            <a:extLst>
              <a:ext uri="{FF2B5EF4-FFF2-40B4-BE49-F238E27FC236}">
                <a16:creationId xmlns="" xmlns:a16="http://schemas.microsoft.com/office/drawing/2014/main" id="{244BD486-7B13-4E1B-834B-96F61E3056F5}"/>
              </a:ext>
            </a:extLst>
          </p:cNvPr>
          <p:cNvSpPr/>
          <p:nvPr/>
        </p:nvSpPr>
        <p:spPr>
          <a:xfrm rot="1282570">
            <a:off x="10115724" y="4772301"/>
            <a:ext cx="2115034" cy="1955113"/>
          </a:xfrm>
          <a:prstGeom prst="ellipse">
            <a:avLst/>
          </a:prstGeom>
          <a:solidFill>
            <a:schemeClr val="accent2">
              <a:lumMod val="75000"/>
            </a:schemeClr>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26% </a:t>
            </a:r>
            <a:endParaRPr kumimoji="0" sz="16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of Alameda County is “Hard-to-Count”</a:t>
            </a:r>
            <a:endParaRPr kumimoji="0" sz="1867"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69405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415600" y="83355"/>
            <a:ext cx="11360800" cy="763600"/>
          </a:xfrm>
          <a:prstGeom prst="rect">
            <a:avLst/>
          </a:prstGeom>
          <a:noFill/>
          <a:ln>
            <a:noFill/>
          </a:ln>
        </p:spPr>
        <p:txBody>
          <a:bodyPr spcFirstLastPara="1" vert="horz" wrap="square" lIns="121900" tIns="121900" rIns="121900" bIns="121900" rtlCol="0" anchor="t" anchorCtr="0">
            <a:noAutofit/>
          </a:bodyPr>
          <a:lstStyle/>
          <a:p>
            <a:pPr algn="ctr">
              <a:lnSpc>
                <a:spcPct val="100000"/>
              </a:lnSpc>
              <a:spcBef>
                <a:spcPts val="0"/>
              </a:spcBef>
              <a:buSzPts val="2800"/>
            </a:pPr>
            <a:r>
              <a:rPr lang="en-US" sz="4267" b="1" dirty="0"/>
              <a:t>Outreach Framework </a:t>
            </a:r>
            <a:endParaRPr dirty="0"/>
          </a:p>
        </p:txBody>
      </p:sp>
      <p:sp>
        <p:nvSpPr>
          <p:cNvPr id="308" name="Google Shape;308;p22"/>
          <p:cNvSpPr txBox="1"/>
          <p:nvPr/>
        </p:nvSpPr>
        <p:spPr>
          <a:xfrm>
            <a:off x="448237" y="906427"/>
            <a:ext cx="5448769" cy="5786722"/>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Alameda County </a:t>
            </a:r>
            <a:br>
              <a:rPr kumimoji="0" lang="en-US" sz="2400" b="1" i="0" u="sng"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r>
              <a:rPr kumimoji="0" lang="en-US" sz="2400" b="1" i="0" u="sng"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Complete Count Committee</a:t>
            </a:r>
            <a:endParaRPr kumimoji="0"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80990" marR="0" lvl="0" indent="-211661" algn="l" defTabSz="91440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380990" algn="l" defTabSz="914400" rtl="0" eaLnBrk="1" fontAlgn="auto" latinLnBrk="0" hangingPunct="1">
              <a:lnSpc>
                <a:spcPct val="100000"/>
              </a:lnSpc>
              <a:spcBef>
                <a:spcPts val="0"/>
              </a:spcBef>
              <a:spcAft>
                <a:spcPts val="0"/>
              </a:spcAft>
              <a:buClr>
                <a:srgbClr val="000000"/>
              </a:buClr>
              <a:buSzPts val="2800"/>
              <a:buFont typeface="Arial"/>
              <a:buChar char="•"/>
              <a:tabLst/>
              <a:defRPr/>
            </a:pPr>
            <a:r>
              <a:rPr kumimoji="0" lang="en-US" sz="3733"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Communications </a:t>
            </a: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
            </a:r>
            <a:b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
            </a:r>
            <a:b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11661" algn="l" defTabSz="91440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38099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                        </a:t>
            </a:r>
            <a:r>
              <a:rPr kumimoji="0" lang="en-US" sz="42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Training </a:t>
            </a: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
            </a:r>
            <a:b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
            </a:r>
            <a:br>
              <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380990" algn="l" defTabSz="914400" rtl="0" eaLnBrk="1" fontAlgn="auto" latinLnBrk="0" hangingPunct="1">
              <a:lnSpc>
                <a:spcPct val="100000"/>
              </a:lnSpc>
              <a:spcBef>
                <a:spcPts val="0"/>
              </a:spcBef>
              <a:spcAft>
                <a:spcPts val="0"/>
              </a:spcAft>
              <a:buClr>
                <a:srgbClr val="000000"/>
              </a:buClr>
              <a:buSzPts val="3200"/>
              <a:buFont typeface="Arial"/>
              <a:buChar char="•"/>
              <a:tabLst/>
              <a:defRPr/>
            </a:pPr>
            <a:r>
              <a:rPr kumimoji="0" lang="en-US" sz="42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Materials </a:t>
            </a: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309" name="Google Shape;309;p22"/>
          <p:cNvSpPr txBox="1"/>
          <p:nvPr/>
        </p:nvSpPr>
        <p:spPr>
          <a:xfrm>
            <a:off x="6327632" y="911179"/>
            <a:ext cx="5448769" cy="5787107"/>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sng"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Community Partners </a:t>
            </a:r>
            <a:br>
              <a:rPr kumimoji="0" lang="en-US" sz="2667" b="1" i="0" u="sng"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b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Direct Outreach through trusted messengers</a:t>
            </a:r>
            <a:endParaRPr kumimoji="0"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80990" marR="0" lvl="0" indent="-211661" algn="l" defTabSz="91440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11661" algn="l" defTabSz="91440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380990" marR="0" lvl="0" indent="-26246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pic>
        <p:nvPicPr>
          <p:cNvPr id="310" name="Google Shape;310;p22" descr="Boardroo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46197" y="2382150"/>
            <a:ext cx="1269977" cy="1269977"/>
          </a:xfrm>
          <a:prstGeom prst="rect">
            <a:avLst/>
          </a:prstGeom>
          <a:noFill/>
          <a:ln>
            <a:noFill/>
          </a:ln>
        </p:spPr>
      </p:pic>
      <p:pic>
        <p:nvPicPr>
          <p:cNvPr id="311" name="Google Shape;311;p22" descr="Docu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72620" y="5271624"/>
            <a:ext cx="1131869" cy="1131869"/>
          </a:xfrm>
          <a:prstGeom prst="rect">
            <a:avLst/>
          </a:prstGeom>
          <a:noFill/>
          <a:ln>
            <a:noFill/>
          </a:ln>
        </p:spPr>
      </p:pic>
      <p:pic>
        <p:nvPicPr>
          <p:cNvPr id="312" name="Google Shape;312;p22" descr="Theatr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9193" y="3302620"/>
            <a:ext cx="1034265" cy="1034265"/>
          </a:xfrm>
          <a:prstGeom prst="rect">
            <a:avLst/>
          </a:prstGeom>
          <a:noFill/>
          <a:ln>
            <a:noFill/>
          </a:ln>
        </p:spPr>
      </p:pic>
      <p:pic>
        <p:nvPicPr>
          <p:cNvPr id="313" name="Google Shape;313;p2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49943" y="2039049"/>
            <a:ext cx="1247063" cy="1414937"/>
          </a:xfrm>
          <a:prstGeom prst="rect">
            <a:avLst/>
          </a:prstGeom>
          <a:noFill/>
          <a:ln>
            <a:noFill/>
          </a:ln>
        </p:spPr>
      </p:pic>
      <p:pic>
        <p:nvPicPr>
          <p:cNvPr id="314" name="Google Shape;314;p22" descr="Head with gear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10059" y="3453986"/>
            <a:ext cx="731535" cy="731535"/>
          </a:xfrm>
          <a:prstGeom prst="rect">
            <a:avLst/>
          </a:prstGeom>
          <a:noFill/>
          <a:ln>
            <a:noFill/>
          </a:ln>
        </p:spPr>
      </p:pic>
      <p:sp>
        <p:nvSpPr>
          <p:cNvPr id="315" name="Google Shape;315;p22"/>
          <p:cNvSpPr txBox="1"/>
          <p:nvPr/>
        </p:nvSpPr>
        <p:spPr>
          <a:xfrm>
            <a:off x="6568755" y="3658863"/>
            <a:ext cx="4966497" cy="1107941"/>
          </a:xfrm>
          <a:prstGeom prst="rect">
            <a:avLst/>
          </a:prstGeom>
          <a:solidFill>
            <a:srgbClr val="00B0F0"/>
          </a:solid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Light" panose="020F0302020204030204"/>
                <a:ea typeface="Georgia"/>
                <a:cs typeface="Calibri" panose="020F0502020204030204" pitchFamily="34" charset="0"/>
                <a:sym typeface="Georgia"/>
              </a:rPr>
              <a:t>Questionnaire Assistance Centers</a:t>
            </a:r>
            <a:endParaRPr kumimoji="0" sz="24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316" name="Google Shape;316;p22"/>
          <p:cNvSpPr txBox="1"/>
          <p:nvPr/>
        </p:nvSpPr>
        <p:spPr>
          <a:xfrm>
            <a:off x="6568755" y="4906407"/>
            <a:ext cx="4966497" cy="615499"/>
          </a:xfrm>
          <a:prstGeom prst="rect">
            <a:avLst/>
          </a:prstGeom>
          <a:solidFill>
            <a:srgbClr val="00B0F0"/>
          </a:solid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sym typeface="Georgia"/>
              </a:rPr>
              <a:t>Know Your Rights Workshops</a:t>
            </a:r>
            <a:endParaRPr kumimoji="0" sz="16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
        <p:nvSpPr>
          <p:cNvPr id="13" name="Google Shape;316;p22">
            <a:extLst>
              <a:ext uri="{FF2B5EF4-FFF2-40B4-BE49-F238E27FC236}">
                <a16:creationId xmlns="" xmlns:a16="http://schemas.microsoft.com/office/drawing/2014/main" id="{A43E3634-D54A-4E2D-B1E7-45D61D2927CE}"/>
              </a:ext>
            </a:extLst>
          </p:cNvPr>
          <p:cNvSpPr txBox="1"/>
          <p:nvPr/>
        </p:nvSpPr>
        <p:spPr>
          <a:xfrm>
            <a:off x="6568755" y="5639071"/>
            <a:ext cx="4966497" cy="615499"/>
          </a:xfrm>
          <a:prstGeom prst="rect">
            <a:avLst/>
          </a:prstGeom>
          <a:solidFill>
            <a:srgbClr val="00B0F0"/>
          </a:solid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sym typeface="Georgia"/>
              </a:rPr>
              <a:t>Census Events</a:t>
            </a:r>
            <a:endParaRPr kumimoji="0" sz="16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pic>
        <p:nvPicPr>
          <p:cNvPr id="14" name="Picture 13">
            <a:extLst>
              <a:ext uri="{FF2B5EF4-FFF2-40B4-BE49-F238E27FC236}">
                <a16:creationId xmlns="" xmlns:a16="http://schemas.microsoft.com/office/drawing/2014/main" id="{E8834045-6B08-4F15-B47F-CFA31C20FB8B}"/>
              </a:ext>
            </a:extLst>
          </p:cNvPr>
          <p:cNvPicPr>
            <a:picLocks noChangeAspect="1"/>
          </p:cNvPicPr>
          <p:nvPr/>
        </p:nvPicPr>
        <p:blipFill rotWithShape="1">
          <a:blip r:embed="rId8"/>
          <a:srcRect r="4038"/>
          <a:stretch/>
        </p:blipFill>
        <p:spPr>
          <a:xfrm>
            <a:off x="9182911" y="40989"/>
            <a:ext cx="2856796" cy="848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6"/>
                                        </p:tgtEl>
                                        <p:attrNameLst>
                                          <p:attrName>style.visibility</p:attrName>
                                        </p:attrNameLst>
                                      </p:cBhvr>
                                      <p:to>
                                        <p:strVal val="visible"/>
                                      </p:to>
                                    </p:set>
                                    <p:anim calcmode="lin" valueType="num">
                                      <p:cBhvr additive="base">
                                        <p:cTn id="12" dur="500"/>
                                        <p:tgtEl>
                                          <p:spTgt spid="3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ADE1C-BD9B-40DF-8D19-C36171D48179}"/>
              </a:ext>
            </a:extLst>
          </p:cNvPr>
          <p:cNvSpPr>
            <a:spLocks noGrp="1"/>
          </p:cNvSpPr>
          <p:nvPr>
            <p:ph type="title"/>
          </p:nvPr>
        </p:nvSpPr>
        <p:spPr/>
        <p:txBody>
          <a:bodyPr/>
          <a:lstStyle/>
          <a:p>
            <a:r>
              <a:rPr lang="en-US" dirty="0"/>
              <a:t>Census 101 Wrap up</a:t>
            </a:r>
          </a:p>
        </p:txBody>
      </p:sp>
      <p:pic>
        <p:nvPicPr>
          <p:cNvPr id="4" name="Picture 3">
            <a:extLst>
              <a:ext uri="{FF2B5EF4-FFF2-40B4-BE49-F238E27FC236}">
                <a16:creationId xmlns="" xmlns:a16="http://schemas.microsoft.com/office/drawing/2014/main" id="{2E41B3C7-4EAE-4083-A02B-F47E251CB4B6}"/>
              </a:ext>
            </a:extLst>
          </p:cNvPr>
          <p:cNvPicPr>
            <a:picLocks noChangeAspect="1"/>
          </p:cNvPicPr>
          <p:nvPr/>
        </p:nvPicPr>
        <p:blipFill rotWithShape="1">
          <a:blip r:embed="rId2"/>
          <a:srcRect r="4038"/>
          <a:stretch/>
        </p:blipFill>
        <p:spPr>
          <a:xfrm>
            <a:off x="8047993" y="365125"/>
            <a:ext cx="3911978" cy="1161671"/>
          </a:xfrm>
          <a:prstGeom prst="rect">
            <a:avLst/>
          </a:prstGeom>
        </p:spPr>
      </p:pic>
      <p:pic>
        <p:nvPicPr>
          <p:cNvPr id="5" name="Google Shape;77;p3">
            <a:extLst>
              <a:ext uri="{FF2B5EF4-FFF2-40B4-BE49-F238E27FC236}">
                <a16:creationId xmlns="" xmlns:a16="http://schemas.microsoft.com/office/drawing/2014/main" id="{9F2E2A8F-6823-4B30-96D1-2C8F10477054}"/>
              </a:ext>
            </a:extLst>
          </p:cNvPr>
          <p:cNvPicPr preferRelativeResize="0">
            <a:picLocks noGrp="1"/>
          </p:cNvPicPr>
          <p:nvPr>
            <p:ph idx="1"/>
          </p:nvPr>
        </p:nvPicPr>
        <p:blipFill rotWithShape="1">
          <a:blip r:embed="rId3" cstate="email">
            <a:alphaModFix/>
            <a:extLst>
              <a:ext uri="{28A0092B-C50C-407E-A947-70E740481C1C}">
                <a14:useLocalDpi xmlns:a14="http://schemas.microsoft.com/office/drawing/2010/main"/>
              </a:ext>
            </a:extLst>
          </a:blip>
          <a:srcRect t="7544" b="19826"/>
          <a:stretch/>
        </p:blipFill>
        <p:spPr>
          <a:xfrm>
            <a:off x="1452002" y="1526796"/>
            <a:ext cx="9287995" cy="3655012"/>
          </a:xfrm>
          <a:prstGeom prst="rect">
            <a:avLst/>
          </a:prstGeom>
          <a:noFill/>
          <a:ln>
            <a:noFill/>
          </a:ln>
        </p:spPr>
      </p:pic>
      <p:sp>
        <p:nvSpPr>
          <p:cNvPr id="6" name="TextBox 5">
            <a:extLst>
              <a:ext uri="{FF2B5EF4-FFF2-40B4-BE49-F238E27FC236}">
                <a16:creationId xmlns="" xmlns:a16="http://schemas.microsoft.com/office/drawing/2014/main" id="{2B643AF0-0D13-4A9B-B6E2-69FCE3A3FF77}"/>
              </a:ext>
            </a:extLst>
          </p:cNvPr>
          <p:cNvSpPr txBox="1"/>
          <p:nvPr/>
        </p:nvSpPr>
        <p:spPr>
          <a:xfrm>
            <a:off x="373567" y="5503655"/>
            <a:ext cx="11444864" cy="954107"/>
          </a:xfrm>
          <a:prstGeom prst="rect">
            <a:avLst/>
          </a:prstGeom>
          <a:solidFill>
            <a:schemeClr val="accent5">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Trusted Messengers are </a:t>
            </a:r>
            <a:r>
              <a:rPr kumimoji="0" lang="en-US" sz="2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CRITICAL</a:t>
            </a: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to ensuring </a:t>
            </a:r>
            <a:r>
              <a:rPr kumimoji="0" lang="en-US" sz="28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OUR COMMUNITY </a:t>
            </a:r>
            <a:r>
              <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get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DATA, DOLLARS, and DECISION MAKERS we deserve!</a:t>
            </a:r>
          </a:p>
        </p:txBody>
      </p:sp>
    </p:spTree>
    <p:extLst>
      <p:ext uri="{BB962C8B-B14F-4D97-AF65-F5344CB8AC3E}">
        <p14:creationId xmlns:p14="http://schemas.microsoft.com/office/powerpoint/2010/main" val="266503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D7F6F-C61F-42DC-99C1-52354423AA79}"/>
              </a:ext>
            </a:extLst>
          </p:cNvPr>
          <p:cNvSpPr>
            <a:spLocks noGrp="1"/>
          </p:cNvSpPr>
          <p:nvPr>
            <p:ph type="title"/>
          </p:nvPr>
        </p:nvSpPr>
        <p:spPr>
          <a:xfrm>
            <a:off x="2555206" y="1"/>
            <a:ext cx="9282111" cy="1325563"/>
          </a:xfrm>
        </p:spPr>
        <p:txBody>
          <a:bodyPr/>
          <a:lstStyle/>
          <a:p>
            <a:r>
              <a:rPr lang="en-US" sz="3200" b="1" dirty="0"/>
              <a:t>Counting People Experiencing Homelessness</a:t>
            </a:r>
            <a:r>
              <a:rPr lang="en-US" sz="2667" b="1" dirty="0"/>
              <a:t> </a:t>
            </a:r>
          </a:p>
        </p:txBody>
      </p:sp>
      <p:graphicFrame>
        <p:nvGraphicFramePr>
          <p:cNvPr id="5" name="Content Placeholder 4">
            <a:extLst>
              <a:ext uri="{FF2B5EF4-FFF2-40B4-BE49-F238E27FC236}">
                <a16:creationId xmlns="" xmlns:a16="http://schemas.microsoft.com/office/drawing/2014/main" id="{92253FE8-7479-4986-B2DA-0ADA1415CEC4}"/>
              </a:ext>
            </a:extLst>
          </p:cNvPr>
          <p:cNvGraphicFramePr>
            <a:graphicFrameLocks noGrp="1"/>
          </p:cNvGraphicFramePr>
          <p:nvPr>
            <p:ph idx="1"/>
            <p:extLst/>
          </p:nvPr>
        </p:nvGraphicFramePr>
        <p:xfrm>
          <a:off x="88233" y="342675"/>
          <a:ext cx="12015537"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11EBEF56-1ADE-4036-A1FF-EC48955303FD}"/>
              </a:ext>
            </a:extLst>
          </p:cNvPr>
          <p:cNvSpPr txBox="1"/>
          <p:nvPr/>
        </p:nvSpPr>
        <p:spPr>
          <a:xfrm>
            <a:off x="311063" y="4889730"/>
            <a:ext cx="12015537" cy="22265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sng" strike="noStrike" kern="0" cap="none" spc="0" normalizeH="0" baseline="0" noProof="0" dirty="0">
                <a:ln>
                  <a:noFill/>
                </a:ln>
                <a:solidFill>
                  <a:srgbClr val="000000"/>
                </a:solidFill>
                <a:effectLst/>
                <a:uLnTx/>
                <a:uFillTx/>
                <a:latin typeface="Arial"/>
                <a:ea typeface="+mn-ea"/>
                <a:cs typeface="Arial"/>
                <a:sym typeface="Arial"/>
              </a:rPr>
              <a:t>Outstanding Questions from Alameda County</a:t>
            </a: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a:t>
            </a:r>
          </a:p>
          <a:p>
            <a:pPr marL="285744" marR="0" lvl="0" indent="-28574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What are the staffing levels for these enumeration operations? </a:t>
            </a:r>
          </a:p>
          <a:p>
            <a:pPr marL="285744" marR="0" lvl="0" indent="-28574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How much time will be allotted to this operation? (days / hours)</a:t>
            </a:r>
          </a:p>
          <a:p>
            <a:pPr marL="285744" marR="0" lvl="0" indent="-28574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667" b="0" i="0" u="none" strike="noStrike" kern="0" cap="none" spc="0" normalizeH="0" baseline="0" noProof="0" dirty="0">
                <a:ln>
                  <a:noFill/>
                </a:ln>
                <a:solidFill>
                  <a:srgbClr val="000000"/>
                </a:solidFill>
                <a:effectLst/>
                <a:uLnTx/>
                <a:uFillTx/>
                <a:latin typeface="Arial"/>
                <a:ea typeface="+mn-ea"/>
                <a:cs typeface="Arial"/>
                <a:sym typeface="Arial"/>
              </a:rPr>
              <a:t>Will the Bureau hire staff who have experience working with this population?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descr="Image result for us census bureau logo">
            <a:extLst>
              <a:ext uri="{FF2B5EF4-FFF2-40B4-BE49-F238E27FC236}">
                <a16:creationId xmlns="" xmlns:a16="http://schemas.microsoft.com/office/drawing/2014/main" id="{DF0562EF-916D-4DA3-AE2A-FDB72D6677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096" b="21134"/>
          <a:stretch/>
        </p:blipFill>
        <p:spPr bwMode="auto">
          <a:xfrm>
            <a:off x="88231" y="1"/>
            <a:ext cx="2466975" cy="112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1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2424701" y="300001"/>
            <a:ext cx="9485188" cy="763600"/>
          </a:xfrm>
          <a:prstGeom prst="rect">
            <a:avLst/>
          </a:prstGeom>
          <a:noFill/>
          <a:ln>
            <a:noFill/>
          </a:ln>
        </p:spPr>
        <p:txBody>
          <a:bodyPr spcFirstLastPara="1" wrap="square" lIns="121900" tIns="121900" rIns="121900" bIns="121900" anchor="t" anchorCtr="0">
            <a:noAutofit/>
          </a:bodyPr>
          <a:lstStyle/>
          <a:p>
            <a:r>
              <a:rPr lang="en-US" sz="5333" b="1" dirty="0"/>
              <a:t>Census Jobs </a:t>
            </a:r>
            <a:r>
              <a:rPr lang="en-US" dirty="0"/>
              <a:t/>
            </a:r>
            <a:br>
              <a:rPr lang="en-US" dirty="0"/>
            </a:br>
            <a:endParaRPr dirty="0"/>
          </a:p>
        </p:txBody>
      </p:sp>
      <p:sp>
        <p:nvSpPr>
          <p:cNvPr id="278" name="Google Shape;278;p19"/>
          <p:cNvSpPr txBox="1">
            <a:spLocks noGrp="1"/>
          </p:cNvSpPr>
          <p:nvPr>
            <p:ph type="body" idx="1"/>
          </p:nvPr>
        </p:nvSpPr>
        <p:spPr>
          <a:xfrm>
            <a:off x="415600" y="1313996"/>
            <a:ext cx="11494288" cy="4839539"/>
          </a:xfrm>
          <a:prstGeom prst="rect">
            <a:avLst/>
          </a:prstGeom>
          <a:noFill/>
          <a:ln>
            <a:noFill/>
          </a:ln>
        </p:spPr>
        <p:txBody>
          <a:bodyPr spcFirstLastPara="1" wrap="square" lIns="121900" tIns="121900" rIns="121900" bIns="121900" anchor="t" anchorCtr="0">
            <a:noAutofit/>
          </a:bodyPr>
          <a:lstStyle/>
          <a:p>
            <a:pPr marL="152396" lvl="1" indent="0">
              <a:spcBef>
                <a:spcPts val="0"/>
              </a:spcBef>
              <a:buSzPts val="1800"/>
              <a:buNone/>
            </a:pPr>
            <a:r>
              <a:rPr lang="en-US" sz="2133" b="1" u="sng" dirty="0">
                <a:solidFill>
                  <a:schemeClr val="dk1"/>
                </a:solidFill>
              </a:rPr>
              <a:t>Job Details: </a:t>
            </a:r>
            <a:endParaRPr sz="2133" b="1" dirty="0"/>
          </a:p>
          <a:p>
            <a:pPr marL="533387" lvl="1" indent="-380990">
              <a:spcBef>
                <a:spcPts val="0"/>
              </a:spcBef>
              <a:buSzPts val="1800"/>
              <a:buFont typeface="Noto Sans Symbols"/>
              <a:buChar char="▪"/>
            </a:pPr>
            <a:r>
              <a:rPr lang="en-US" dirty="0">
                <a:solidFill>
                  <a:schemeClr val="dk1"/>
                </a:solidFill>
              </a:rPr>
              <a:t>Enumerators work remotely using a provided mobile device </a:t>
            </a:r>
            <a:endParaRPr dirty="0"/>
          </a:p>
          <a:p>
            <a:pPr marL="533387" lvl="1" indent="-380990">
              <a:spcBef>
                <a:spcPts val="0"/>
              </a:spcBef>
              <a:buSzPts val="1800"/>
              <a:buFont typeface="Noto Sans Symbols"/>
              <a:buChar char="▪"/>
            </a:pPr>
            <a:r>
              <a:rPr lang="en-US" sz="3200" dirty="0">
                <a:solidFill>
                  <a:schemeClr val="dk1"/>
                </a:solidFill>
              </a:rPr>
              <a:t>Pay: $25 per hour </a:t>
            </a:r>
            <a:endParaRPr sz="3200" dirty="0"/>
          </a:p>
          <a:p>
            <a:pPr marL="533387" lvl="1" indent="-380990">
              <a:spcBef>
                <a:spcPts val="0"/>
              </a:spcBef>
              <a:buSzPts val="1800"/>
              <a:buFont typeface="Noto Sans Symbols"/>
              <a:buChar char="▪"/>
            </a:pPr>
            <a:r>
              <a:rPr lang="en-US" dirty="0">
                <a:solidFill>
                  <a:schemeClr val="dk1"/>
                </a:solidFill>
              </a:rPr>
              <a:t>Application online now through – December 2019</a:t>
            </a:r>
            <a:endParaRPr dirty="0"/>
          </a:p>
          <a:p>
            <a:pPr marL="533387" lvl="1" indent="-380990">
              <a:spcBef>
                <a:spcPts val="0"/>
              </a:spcBef>
              <a:buSzPts val="1800"/>
              <a:buFont typeface="Noto Sans Symbols"/>
              <a:buChar char="▪"/>
            </a:pPr>
            <a:r>
              <a:rPr lang="en-US" dirty="0">
                <a:solidFill>
                  <a:schemeClr val="dk1"/>
                </a:solidFill>
              </a:rPr>
              <a:t>Over 700 enumerators will be hired throughout Alameda County to work between April – July 2020 </a:t>
            </a:r>
            <a:endParaRPr dirty="0"/>
          </a:p>
          <a:p>
            <a:pPr marL="533387" lvl="1" indent="-380990">
              <a:spcBef>
                <a:spcPts val="0"/>
              </a:spcBef>
              <a:buSzPts val="1800"/>
              <a:buFont typeface="Noto Sans Symbols"/>
              <a:buChar char="▪"/>
            </a:pPr>
            <a:r>
              <a:rPr lang="en-US" dirty="0">
                <a:solidFill>
                  <a:schemeClr val="dk1"/>
                </a:solidFill>
              </a:rPr>
              <a:t>County and Census staff will hold info sessions/application workshops or job seekers in Fall of 2019</a:t>
            </a:r>
            <a:endParaRPr dirty="0"/>
          </a:p>
          <a:p>
            <a:pPr marL="152396" lvl="1" indent="0">
              <a:spcBef>
                <a:spcPts val="0"/>
              </a:spcBef>
              <a:buSzPts val="1800"/>
              <a:buNone/>
            </a:pPr>
            <a:r>
              <a:rPr lang="en-US" sz="400" dirty="0">
                <a:solidFill>
                  <a:schemeClr val="dk1"/>
                </a:solidFill>
              </a:rPr>
              <a:t/>
            </a:r>
            <a:br>
              <a:rPr lang="en-US" sz="400" dirty="0">
                <a:solidFill>
                  <a:schemeClr val="dk1"/>
                </a:solidFill>
              </a:rPr>
            </a:br>
            <a:r>
              <a:rPr lang="en-US" sz="2133" b="1" u="sng" dirty="0">
                <a:solidFill>
                  <a:schemeClr val="dk1"/>
                </a:solidFill>
              </a:rPr>
              <a:t>Eligibility</a:t>
            </a:r>
            <a:endParaRPr sz="2133" b="1" dirty="0"/>
          </a:p>
          <a:p>
            <a:pPr marL="533387" lvl="1" indent="-380990">
              <a:spcBef>
                <a:spcPts val="0"/>
              </a:spcBef>
              <a:buSzPts val="1800"/>
              <a:buFont typeface="Noto Sans Symbols"/>
              <a:buChar char="▪"/>
            </a:pPr>
            <a:r>
              <a:rPr lang="en-US" dirty="0">
                <a:solidFill>
                  <a:schemeClr val="dk1"/>
                </a:solidFill>
              </a:rPr>
              <a:t>Must be 18</a:t>
            </a:r>
            <a:endParaRPr dirty="0"/>
          </a:p>
          <a:p>
            <a:pPr marL="533387" lvl="1" indent="-380990">
              <a:spcBef>
                <a:spcPts val="0"/>
              </a:spcBef>
              <a:buSzPts val="1800"/>
              <a:buFont typeface="Noto Sans Symbols"/>
              <a:buChar char="▪"/>
            </a:pPr>
            <a:r>
              <a:rPr lang="en-US" dirty="0">
                <a:solidFill>
                  <a:schemeClr val="dk1"/>
                </a:solidFill>
              </a:rPr>
              <a:t>Must have access to a vehicle or reliable transportation </a:t>
            </a:r>
            <a:endParaRPr dirty="0"/>
          </a:p>
          <a:p>
            <a:pPr marL="533387" lvl="1" indent="-380990">
              <a:spcBef>
                <a:spcPts val="0"/>
              </a:spcBef>
              <a:buSzPts val="1800"/>
              <a:buFont typeface="Noto Sans Symbols"/>
              <a:buChar char="▪"/>
            </a:pPr>
            <a:r>
              <a:rPr lang="en-US" dirty="0">
                <a:solidFill>
                  <a:schemeClr val="dk1"/>
                </a:solidFill>
              </a:rPr>
              <a:t>Males born after 1959 must be enrolled in the Selective Service Program </a:t>
            </a:r>
            <a:endParaRPr dirty="0"/>
          </a:p>
          <a:p>
            <a:pPr marL="533387" lvl="1" indent="-380990">
              <a:spcBef>
                <a:spcPts val="0"/>
              </a:spcBef>
              <a:buSzPts val="1800"/>
              <a:buFont typeface="Noto Sans Symbols"/>
              <a:buChar char="▪"/>
            </a:pPr>
            <a:r>
              <a:rPr lang="en-US" dirty="0">
                <a:solidFill>
                  <a:schemeClr val="dk1"/>
                </a:solidFill>
              </a:rPr>
              <a:t>The Census Bureau will perform background checks on approved applicants </a:t>
            </a:r>
            <a:br>
              <a:rPr lang="en-US" dirty="0">
                <a:solidFill>
                  <a:schemeClr val="dk1"/>
                </a:solidFill>
              </a:rPr>
            </a:br>
            <a:r>
              <a:rPr lang="en-US" dirty="0">
                <a:solidFill>
                  <a:schemeClr val="dk1"/>
                </a:solidFill>
              </a:rPr>
              <a:t>(Formerly incarcerated individuals are encouraged to apply) </a:t>
            </a:r>
            <a:endParaRPr dirty="0"/>
          </a:p>
          <a:p>
            <a:pPr marL="533387" lvl="1" indent="-228594">
              <a:spcBef>
                <a:spcPts val="0"/>
              </a:spcBef>
              <a:buSzPts val="1800"/>
              <a:buNone/>
            </a:pPr>
            <a:endParaRPr dirty="0">
              <a:solidFill>
                <a:schemeClr val="dk1"/>
              </a:solidFill>
            </a:endParaRPr>
          </a:p>
          <a:p>
            <a:pPr marL="152396" lvl="1" indent="0">
              <a:spcBef>
                <a:spcPts val="0"/>
              </a:spcBef>
              <a:buSzPts val="1800"/>
              <a:buNone/>
            </a:pPr>
            <a:endParaRPr sz="1600" b="1" u="sng" dirty="0">
              <a:solidFill>
                <a:schemeClr val="dk1"/>
              </a:solidFill>
            </a:endParaRPr>
          </a:p>
          <a:p>
            <a:pPr marL="152396" lvl="1" indent="0">
              <a:spcBef>
                <a:spcPts val="0"/>
              </a:spcBef>
              <a:buSzPts val="1800"/>
              <a:buNone/>
            </a:pPr>
            <a:endParaRPr sz="1600" b="1" u="sng" dirty="0">
              <a:solidFill>
                <a:schemeClr val="dk1"/>
              </a:solidFill>
            </a:endParaRPr>
          </a:p>
          <a:p>
            <a:pPr marL="152396" lvl="1" indent="0">
              <a:spcBef>
                <a:spcPts val="0"/>
              </a:spcBef>
              <a:buSzPts val="1800"/>
              <a:buNone/>
            </a:pPr>
            <a:endParaRPr sz="1467" b="1" u="sng" dirty="0">
              <a:solidFill>
                <a:schemeClr val="dk1"/>
              </a:solidFill>
            </a:endParaRPr>
          </a:p>
          <a:p>
            <a:pPr marL="152396" lvl="1" indent="0">
              <a:spcBef>
                <a:spcPts val="0"/>
              </a:spcBef>
              <a:buSzPts val="1800"/>
              <a:buNone/>
            </a:pPr>
            <a:endParaRPr sz="1467" b="1" u="sng" dirty="0">
              <a:solidFill>
                <a:schemeClr val="dk1"/>
              </a:solidFill>
            </a:endParaRPr>
          </a:p>
          <a:p>
            <a:pPr marL="152396" lvl="1" indent="0">
              <a:spcBef>
                <a:spcPts val="0"/>
              </a:spcBef>
              <a:buSzPts val="1800"/>
              <a:buNone/>
            </a:pPr>
            <a:r>
              <a:rPr lang="en-US" sz="1467" b="1" u="sng" dirty="0">
                <a:solidFill>
                  <a:schemeClr val="dk1"/>
                </a:solidFill>
              </a:rPr>
              <a:t/>
            </a:r>
            <a:br>
              <a:rPr lang="en-US" sz="1467" b="1" u="sng" dirty="0">
                <a:solidFill>
                  <a:schemeClr val="dk1"/>
                </a:solidFill>
              </a:rPr>
            </a:br>
            <a:r>
              <a:rPr lang="en-US" sz="1467" b="1" u="sng" dirty="0">
                <a:solidFill>
                  <a:schemeClr val="dk1"/>
                </a:solidFill>
              </a:rPr>
              <a:t/>
            </a:r>
            <a:br>
              <a:rPr lang="en-US" sz="1467" b="1" u="sng" dirty="0">
                <a:solidFill>
                  <a:schemeClr val="dk1"/>
                </a:solidFill>
              </a:rPr>
            </a:br>
            <a:endParaRPr sz="1467" b="1" u="sng" dirty="0">
              <a:solidFill>
                <a:schemeClr val="dk1"/>
              </a:solidFill>
            </a:endParaRPr>
          </a:p>
          <a:p>
            <a:pPr marL="152396" lvl="1" indent="0" algn="ctr">
              <a:spcBef>
                <a:spcPts val="0"/>
              </a:spcBef>
              <a:buSzPts val="1800"/>
              <a:buNone/>
            </a:pPr>
            <a:r>
              <a:rPr lang="en-US" sz="1467" b="1" dirty="0">
                <a:solidFill>
                  <a:schemeClr val="dk1"/>
                </a:solidFill>
              </a:rPr>
              <a:t/>
            </a:r>
            <a:br>
              <a:rPr lang="en-US" sz="1467" b="1" dirty="0">
                <a:solidFill>
                  <a:schemeClr val="dk1"/>
                </a:solidFill>
              </a:rPr>
            </a:br>
            <a:endParaRPr sz="800" dirty="0">
              <a:solidFill>
                <a:schemeClr val="dk1"/>
              </a:solidFill>
            </a:endParaRPr>
          </a:p>
          <a:p>
            <a:pPr indent="-304792">
              <a:buNone/>
            </a:pPr>
            <a:endParaRPr dirty="0"/>
          </a:p>
        </p:txBody>
      </p:sp>
      <p:pic>
        <p:nvPicPr>
          <p:cNvPr id="279" name="Google Shape;27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5601" y="300001"/>
            <a:ext cx="1593489" cy="759251"/>
          </a:xfrm>
          <a:prstGeom prst="rect">
            <a:avLst/>
          </a:prstGeom>
          <a:noFill/>
          <a:ln>
            <a:noFill/>
          </a:ln>
        </p:spPr>
      </p:pic>
      <p:sp>
        <p:nvSpPr>
          <p:cNvPr id="280" name="Google Shape;280;p19"/>
          <p:cNvSpPr/>
          <p:nvPr/>
        </p:nvSpPr>
        <p:spPr>
          <a:xfrm>
            <a:off x="1212345" y="6033488"/>
            <a:ext cx="9717708" cy="861720"/>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4800" b="1" u="sng" kern="0">
                <a:solidFill>
                  <a:srgbClr val="000000"/>
                </a:solidFill>
                <a:latin typeface="Arial"/>
                <a:ea typeface="Arial"/>
                <a:cs typeface="Arial"/>
                <a:sym typeface="Arial"/>
              </a:rPr>
              <a:t>https://2020census.gov/jobs</a:t>
            </a:r>
            <a:endParaRPr sz="4800" kern="0">
              <a:solidFill>
                <a:srgbClr val="000000"/>
              </a:solidFill>
              <a:latin typeface="Arial"/>
              <a:ea typeface="Arial"/>
              <a:cs typeface="Arial"/>
              <a:sym typeface="Arial"/>
            </a:endParaRPr>
          </a:p>
        </p:txBody>
      </p:sp>
      <p:sp>
        <p:nvSpPr>
          <p:cNvPr id="3" name="Oval 2"/>
          <p:cNvSpPr/>
          <p:nvPr/>
        </p:nvSpPr>
        <p:spPr>
          <a:xfrm>
            <a:off x="7694139" y="431807"/>
            <a:ext cx="4050991" cy="2385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FFFF"/>
                </a:solidFill>
                <a:latin typeface="Arial"/>
                <a:sym typeface="Arial"/>
              </a:rPr>
              <a:t>Apply today! </a:t>
            </a:r>
          </a:p>
          <a:p>
            <a:pPr algn="ctr" defTabSz="1219170">
              <a:buClr>
                <a:srgbClr val="000000"/>
              </a:buClr>
            </a:pPr>
            <a:r>
              <a:rPr lang="en-US" sz="2400" kern="0" dirty="0">
                <a:solidFill>
                  <a:srgbClr val="FFFFFF"/>
                </a:solidFill>
                <a:latin typeface="Arial"/>
                <a:sym typeface="Arial"/>
              </a:rPr>
              <a:t/>
            </a:r>
            <a:br>
              <a:rPr lang="en-US" sz="2400" kern="0" dirty="0">
                <a:solidFill>
                  <a:srgbClr val="FFFFFF"/>
                </a:solidFill>
                <a:latin typeface="Arial"/>
                <a:sym typeface="Arial"/>
              </a:rPr>
            </a:br>
            <a:r>
              <a:rPr lang="en-US" sz="2400" kern="0" dirty="0">
                <a:solidFill>
                  <a:srgbClr val="FFFFFF"/>
                </a:solidFill>
                <a:latin typeface="Arial"/>
                <a:sym typeface="Arial"/>
              </a:rPr>
              <a:t>Best to apply before 12/31/19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40930030-70AA-4F25-94B8-EA325EE9199B}"/>
              </a:ext>
            </a:extLst>
          </p:cNvPr>
          <p:cNvGraphicFramePr>
            <a:graphicFrameLocks noGrp="1"/>
          </p:cNvGraphicFramePr>
          <p:nvPr>
            <p:extLst>
              <p:ext uri="{D42A27DB-BD31-4B8C-83A1-F6EECF244321}">
                <p14:modId xmlns:p14="http://schemas.microsoft.com/office/powerpoint/2010/main" val="34387871"/>
              </p:ext>
            </p:extLst>
          </p:nvPr>
        </p:nvGraphicFramePr>
        <p:xfrm>
          <a:off x="284085" y="1112946"/>
          <a:ext cx="11623830" cy="4861111"/>
        </p:xfrm>
        <a:graphic>
          <a:graphicData uri="http://schemas.openxmlformats.org/drawingml/2006/table">
            <a:tbl>
              <a:tblPr firstRow="1" bandRow="1">
                <a:tableStyleId>{5C22544A-7EE6-4342-B048-85BDC9FD1C3A}</a:tableStyleId>
              </a:tblPr>
              <a:tblGrid>
                <a:gridCol w="5003913">
                  <a:extLst>
                    <a:ext uri="{9D8B030D-6E8A-4147-A177-3AD203B41FA5}">
                      <a16:colId xmlns="" xmlns:a16="http://schemas.microsoft.com/office/drawing/2014/main" val="2955393167"/>
                    </a:ext>
                  </a:extLst>
                </a:gridCol>
                <a:gridCol w="6619917">
                  <a:extLst>
                    <a:ext uri="{9D8B030D-6E8A-4147-A177-3AD203B41FA5}">
                      <a16:colId xmlns="" xmlns:a16="http://schemas.microsoft.com/office/drawing/2014/main" val="2971656996"/>
                    </a:ext>
                  </a:extLst>
                </a:gridCol>
              </a:tblGrid>
              <a:tr h="490081">
                <a:tc>
                  <a:txBody>
                    <a:bodyPr/>
                    <a:lstStyle/>
                    <a:p>
                      <a:r>
                        <a:rPr lang="en-US" sz="2400" dirty="0"/>
                        <a:t>Phase</a:t>
                      </a:r>
                    </a:p>
                  </a:txBody>
                  <a:tcPr/>
                </a:tc>
                <a:tc>
                  <a:txBody>
                    <a:bodyPr/>
                    <a:lstStyle/>
                    <a:p>
                      <a:r>
                        <a:rPr lang="en-US" sz="2400" dirty="0"/>
                        <a:t>Census Activity</a:t>
                      </a:r>
                    </a:p>
                  </a:txBody>
                  <a:tcPr/>
                </a:tc>
                <a:extLst>
                  <a:ext uri="{0D108BD9-81ED-4DB2-BD59-A6C34878D82A}">
                    <a16:rowId xmlns="" xmlns:a16="http://schemas.microsoft.com/office/drawing/2014/main" val="2450844611"/>
                  </a:ext>
                </a:extLst>
              </a:tr>
              <a:tr h="1208419">
                <a:tc>
                  <a:txBody>
                    <a:bodyPr/>
                    <a:lstStyle/>
                    <a:p>
                      <a:r>
                        <a:rPr lang="en-US" sz="2400" b="1" dirty="0"/>
                        <a:t>Awareness &amp; Preparation</a:t>
                      </a:r>
                    </a:p>
                    <a:p>
                      <a:r>
                        <a:rPr lang="en-US" sz="2400" dirty="0"/>
                        <a:t>January – March 11</a:t>
                      </a:r>
                      <a:r>
                        <a:rPr lang="en-US" sz="2400" baseline="30000" dirty="0"/>
                        <a:t>th</a:t>
                      </a:r>
                      <a:r>
                        <a:rPr lang="en-US" sz="2400" dirty="0"/>
                        <a:t> </a:t>
                      </a:r>
                    </a:p>
                  </a:txBody>
                  <a:tcPr/>
                </a:tc>
                <a:tc>
                  <a:txBody>
                    <a:bodyPr/>
                    <a:lstStyle/>
                    <a:p>
                      <a:r>
                        <a:rPr lang="en-US" sz="2400" b="1" dirty="0"/>
                        <a:t>Program Implementation</a:t>
                      </a:r>
                    </a:p>
                    <a:p>
                      <a:r>
                        <a:rPr lang="en-US" sz="2400" b="0" dirty="0"/>
                        <a:t>Advertising &amp; Local media coverage – State &amp; Fed</a:t>
                      </a:r>
                    </a:p>
                    <a:p>
                      <a:r>
                        <a:rPr lang="en-US" sz="2400" b="0" dirty="0"/>
                        <a:t>Trainings – Alameda County</a:t>
                      </a:r>
                    </a:p>
                  </a:txBody>
                  <a:tcPr/>
                </a:tc>
                <a:extLst>
                  <a:ext uri="{0D108BD9-81ED-4DB2-BD59-A6C34878D82A}">
                    <a16:rowId xmlns="" xmlns:a16="http://schemas.microsoft.com/office/drawing/2014/main" val="3462620471"/>
                  </a:ext>
                </a:extLst>
              </a:tr>
              <a:tr h="1933470">
                <a:tc>
                  <a:txBody>
                    <a:bodyPr/>
                    <a:lstStyle/>
                    <a:p>
                      <a:r>
                        <a:rPr lang="en-US" sz="2400" b="1" dirty="0"/>
                        <a:t>Motivation I</a:t>
                      </a:r>
                    </a:p>
                    <a:p>
                      <a:r>
                        <a:rPr lang="en-US" sz="2400" dirty="0"/>
                        <a:t>March 12</a:t>
                      </a:r>
                      <a:r>
                        <a:rPr lang="en-US" sz="2400" baseline="30000" dirty="0"/>
                        <a:t>th</a:t>
                      </a:r>
                      <a:r>
                        <a:rPr lang="en-US" sz="2400" dirty="0"/>
                        <a:t> – April 30</a:t>
                      </a:r>
                      <a:r>
                        <a:rPr lang="en-US" sz="2400" baseline="30000" dirty="0"/>
                        <a:t>th</a:t>
                      </a:r>
                      <a:r>
                        <a:rPr lang="en-US" sz="2400" dirty="0"/>
                        <a:t> </a:t>
                      </a:r>
                    </a:p>
                  </a:txBody>
                  <a:tcPr/>
                </a:tc>
                <a:tc>
                  <a:txBody>
                    <a:bodyPr/>
                    <a:lstStyle/>
                    <a:p>
                      <a:r>
                        <a:rPr lang="en-US" sz="2400" b="1" dirty="0"/>
                        <a:t>Self Response begins</a:t>
                      </a:r>
                    </a:p>
                    <a:p>
                      <a:r>
                        <a:rPr lang="en-US" sz="2400" b="0" dirty="0"/>
                        <a:t>Census response invitations sent between March 12</a:t>
                      </a:r>
                      <a:r>
                        <a:rPr lang="en-US" sz="2400" b="0" baseline="30000" dirty="0"/>
                        <a:t>th</a:t>
                      </a:r>
                      <a:r>
                        <a:rPr lang="en-US" sz="2400" b="0" dirty="0"/>
                        <a:t> and March 20</a:t>
                      </a:r>
                      <a:r>
                        <a:rPr lang="en-US" sz="2400" b="0" baseline="30000" dirty="0"/>
                        <a:t>th</a:t>
                      </a:r>
                      <a:r>
                        <a:rPr lang="en-US" sz="2400" b="0" dirty="0"/>
                        <a:t> </a:t>
                      </a:r>
                    </a:p>
                    <a:p>
                      <a:r>
                        <a:rPr lang="en-US" sz="2400" b="0" dirty="0"/>
                        <a:t>Group Quarters and SBE Operations</a:t>
                      </a:r>
                    </a:p>
                  </a:txBody>
                  <a:tcPr/>
                </a:tc>
                <a:extLst>
                  <a:ext uri="{0D108BD9-81ED-4DB2-BD59-A6C34878D82A}">
                    <a16:rowId xmlns="" xmlns:a16="http://schemas.microsoft.com/office/drawing/2014/main" val="3102055842"/>
                  </a:ext>
                </a:extLst>
              </a:tr>
              <a:tr h="1229141">
                <a:tc>
                  <a:txBody>
                    <a:bodyPr/>
                    <a:lstStyle/>
                    <a:p>
                      <a:r>
                        <a:rPr lang="en-US" sz="2400" b="1" dirty="0"/>
                        <a:t>Motivation II</a:t>
                      </a:r>
                    </a:p>
                    <a:p>
                      <a:r>
                        <a:rPr lang="en-US" sz="2400" dirty="0"/>
                        <a:t>May 13</a:t>
                      </a:r>
                      <a:r>
                        <a:rPr lang="en-US" sz="2400" baseline="30000" dirty="0"/>
                        <a:t>th</a:t>
                      </a:r>
                      <a:r>
                        <a:rPr lang="en-US" sz="2400" dirty="0"/>
                        <a:t> – July 31</a:t>
                      </a:r>
                      <a:r>
                        <a:rPr lang="en-US" sz="2400" baseline="30000" dirty="0"/>
                        <a:t>st</a:t>
                      </a:r>
                      <a:r>
                        <a:rPr lang="en-US" sz="2400" dirty="0"/>
                        <a:t> </a:t>
                      </a:r>
                    </a:p>
                  </a:txBody>
                  <a:tcPr/>
                </a:tc>
                <a:tc>
                  <a:txBody>
                    <a:bodyPr/>
                    <a:lstStyle/>
                    <a:p>
                      <a:r>
                        <a:rPr lang="en-US" sz="2400" b="1" dirty="0"/>
                        <a:t>Non-Response Follow-up</a:t>
                      </a:r>
                    </a:p>
                    <a:p>
                      <a:endParaRPr lang="en-US" sz="2400" b="0" dirty="0"/>
                    </a:p>
                  </a:txBody>
                  <a:tcPr/>
                </a:tc>
                <a:extLst>
                  <a:ext uri="{0D108BD9-81ED-4DB2-BD59-A6C34878D82A}">
                    <a16:rowId xmlns="" xmlns:a16="http://schemas.microsoft.com/office/drawing/2014/main" val="1669092715"/>
                  </a:ext>
                </a:extLst>
              </a:tr>
            </a:tbl>
          </a:graphicData>
        </a:graphic>
      </p:graphicFrame>
      <p:pic>
        <p:nvPicPr>
          <p:cNvPr id="6" name="Picture 5">
            <a:extLst>
              <a:ext uri="{FF2B5EF4-FFF2-40B4-BE49-F238E27FC236}">
                <a16:creationId xmlns="" xmlns:a16="http://schemas.microsoft.com/office/drawing/2014/main" id="{FB29D22D-832B-4391-B86E-3083C5E2A569}"/>
              </a:ext>
            </a:extLst>
          </p:cNvPr>
          <p:cNvPicPr>
            <a:picLocks noChangeAspect="1"/>
          </p:cNvPicPr>
          <p:nvPr/>
        </p:nvPicPr>
        <p:blipFill rotWithShape="1">
          <a:blip r:embed="rId2"/>
          <a:srcRect r="4038"/>
          <a:stretch/>
        </p:blipFill>
        <p:spPr>
          <a:xfrm>
            <a:off x="9204298" y="0"/>
            <a:ext cx="2987702" cy="887205"/>
          </a:xfrm>
          <a:prstGeom prst="rect">
            <a:avLst/>
          </a:prstGeom>
        </p:spPr>
      </p:pic>
      <p:sp>
        <p:nvSpPr>
          <p:cNvPr id="2" name="TextBox 1">
            <a:extLst>
              <a:ext uri="{FF2B5EF4-FFF2-40B4-BE49-F238E27FC236}">
                <a16:creationId xmlns="" xmlns:a16="http://schemas.microsoft.com/office/drawing/2014/main" id="{3AF65467-375B-47D9-9681-3D7785EBB0CB}"/>
              </a:ext>
            </a:extLst>
          </p:cNvPr>
          <p:cNvSpPr txBox="1"/>
          <p:nvPr/>
        </p:nvSpPr>
        <p:spPr>
          <a:xfrm>
            <a:off x="284085" y="214716"/>
            <a:ext cx="1795684" cy="646331"/>
          </a:xfrm>
          <a:prstGeom prst="rect">
            <a:avLst/>
          </a:prstGeom>
          <a:noFill/>
        </p:spPr>
        <p:txBody>
          <a:bodyPr wrap="none" rtlCol="0">
            <a:spAutoFit/>
          </a:bodyPr>
          <a:lstStyle/>
          <a:p>
            <a:r>
              <a:rPr lang="en-US" sz="3600" dirty="0"/>
              <a:t>Timeline</a:t>
            </a:r>
          </a:p>
        </p:txBody>
      </p:sp>
    </p:spTree>
    <p:extLst>
      <p:ext uri="{BB962C8B-B14F-4D97-AF65-F5344CB8AC3E}">
        <p14:creationId xmlns:p14="http://schemas.microsoft.com/office/powerpoint/2010/main" val="322869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64636" y="458012"/>
            <a:ext cx="11862728" cy="1619307"/>
          </a:xfrm>
          <a:prstGeom prst="rect">
            <a:avLst/>
          </a:prstGeom>
          <a:noFill/>
          <a:ln>
            <a:noFill/>
          </a:ln>
        </p:spPr>
        <p:txBody>
          <a:bodyPr spcFirstLastPara="1" wrap="square" lIns="121900" tIns="121900" rIns="121900" bIns="121900" anchor="b" anchorCtr="0">
            <a:noAutofit/>
          </a:bodyPr>
          <a:lstStyle/>
          <a:p>
            <a:pPr lvl="0"/>
            <a:r>
              <a:rPr lang="en-US" sz="5333" dirty="0">
                <a:latin typeface="Century Gothic" panose="020B0502020202020204" pitchFamily="34" charset="0"/>
              </a:rPr>
              <a:t>Thank You!</a:t>
            </a:r>
            <a:endParaRPr sz="7200" dirty="0">
              <a:latin typeface="Century Gothic" panose="020B0502020202020204" pitchFamily="34" charset="0"/>
              <a:cs typeface="FrankRuehl" panose="020B0604020202020204" pitchFamily="34" charset="-79"/>
            </a:endParaRPr>
          </a:p>
        </p:txBody>
      </p:sp>
      <p:sp>
        <p:nvSpPr>
          <p:cNvPr id="7" name="Google Shape;65;p14"/>
          <p:cNvSpPr txBox="1"/>
          <p:nvPr/>
        </p:nvSpPr>
        <p:spPr>
          <a:xfrm>
            <a:off x="7143788" y="5895900"/>
            <a:ext cx="4788152" cy="593103"/>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00000"/>
                </a:solidFill>
                <a:effectLst/>
                <a:uLnTx/>
                <a:uFillTx/>
                <a:latin typeface="Century Gothic" panose="020B0502020202020204" pitchFamily="34" charset="0"/>
                <a:ea typeface="Montserrat"/>
                <a:cs typeface="Montserrat"/>
                <a:sym typeface="Montserrat"/>
                <a:hlinkClick r:id="rId3"/>
              </a:rPr>
              <a:t>www.acgov.org/Census2020</a:t>
            </a:r>
            <a:r>
              <a:rPr kumimoji="0" lang="en-US" sz="2400" b="0" i="0" u="none" strike="noStrike" kern="0" cap="none" spc="0" normalizeH="0" baseline="0" noProof="0" dirty="0">
                <a:ln>
                  <a:noFill/>
                </a:ln>
                <a:solidFill>
                  <a:srgbClr val="000000"/>
                </a:solidFill>
                <a:effectLst/>
                <a:uLnTx/>
                <a:uFillTx/>
                <a:latin typeface="Century Gothic" panose="020B0502020202020204" pitchFamily="34" charset="0"/>
                <a:ea typeface="Montserrat"/>
                <a:cs typeface="Montserrat"/>
                <a:sym typeface="Montserrat"/>
              </a:rPr>
              <a:t> </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 name="Google Shape;65;p14">
            <a:extLst>
              <a:ext uri="{FF2B5EF4-FFF2-40B4-BE49-F238E27FC236}">
                <a16:creationId xmlns="" xmlns:a16="http://schemas.microsoft.com/office/drawing/2014/main" id="{07ACE4BD-2EF9-4E2D-AD2C-87864FE01569}"/>
              </a:ext>
            </a:extLst>
          </p:cNvPr>
          <p:cNvSpPr txBox="1"/>
          <p:nvPr/>
        </p:nvSpPr>
        <p:spPr>
          <a:xfrm>
            <a:off x="164636" y="5431132"/>
            <a:ext cx="5956300" cy="705247"/>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Alessia Simmonds, Outreach Manager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hlinkClick r:id="rId4"/>
              </a:rPr>
              <a:t>Alessia.Simmonds@acgov.org</a:t>
            </a:r>
            <a:r>
              <a:rPr kumimoji="0" lang="en-US" sz="2133" b="0" i="0" u="none" strike="noStrike" kern="0" cap="none" spc="0" normalizeH="0" baseline="0" noProof="0" dirty="0">
                <a:ln>
                  <a:noFill/>
                </a:ln>
                <a:solidFill>
                  <a:srgbClr val="000000"/>
                </a:solidFill>
                <a:effectLst/>
                <a:uLnTx/>
                <a:uFillTx/>
                <a:latin typeface="Century Gothic" panose="020B0502020202020204" pitchFamily="34" charset="0"/>
                <a:ea typeface="+mn-ea"/>
                <a:cs typeface="Arial"/>
                <a:sym typeface="Arial"/>
              </a:rPr>
              <a:t> </a:t>
            </a:r>
          </a:p>
        </p:txBody>
      </p:sp>
      <p:pic>
        <p:nvPicPr>
          <p:cNvPr id="12" name="Picture 11">
            <a:extLst>
              <a:ext uri="{FF2B5EF4-FFF2-40B4-BE49-F238E27FC236}">
                <a16:creationId xmlns="" xmlns:a16="http://schemas.microsoft.com/office/drawing/2014/main" id="{09653988-B7E7-46F5-A87C-1182648034E1}"/>
              </a:ext>
            </a:extLst>
          </p:cNvPr>
          <p:cNvPicPr>
            <a:picLocks noChangeAspect="1"/>
          </p:cNvPicPr>
          <p:nvPr/>
        </p:nvPicPr>
        <p:blipFill rotWithShape="1">
          <a:blip r:embed="rId5"/>
          <a:srcRect r="4038"/>
          <a:stretch/>
        </p:blipFill>
        <p:spPr>
          <a:xfrm>
            <a:off x="6478851" y="2817388"/>
            <a:ext cx="5453089" cy="1619307"/>
          </a:xfrm>
          <a:prstGeom prst="rect">
            <a:avLst/>
          </a:prstGeom>
        </p:spPr>
      </p:pic>
      <p:pic>
        <p:nvPicPr>
          <p:cNvPr id="6" name="Picture 5">
            <a:extLst>
              <a:ext uri="{FF2B5EF4-FFF2-40B4-BE49-F238E27FC236}">
                <a16:creationId xmlns="" xmlns:a16="http://schemas.microsoft.com/office/drawing/2014/main" id="{A90A2707-85CC-4354-9AD2-782A5012B8F4}"/>
              </a:ext>
            </a:extLst>
          </p:cNvPr>
          <p:cNvPicPr>
            <a:picLocks noChangeAspect="1"/>
          </p:cNvPicPr>
          <p:nvPr/>
        </p:nvPicPr>
        <p:blipFill>
          <a:blip r:embed="rId6"/>
          <a:stretch>
            <a:fillRect/>
          </a:stretch>
        </p:blipFill>
        <p:spPr>
          <a:xfrm>
            <a:off x="491621" y="2726871"/>
            <a:ext cx="5893241" cy="1844493"/>
          </a:xfrm>
          <a:prstGeom prst="rect">
            <a:avLst/>
          </a:prstGeom>
        </p:spPr>
      </p:pic>
    </p:spTree>
    <p:extLst>
      <p:ext uri="{BB962C8B-B14F-4D97-AF65-F5344CB8AC3E}">
        <p14:creationId xmlns:p14="http://schemas.microsoft.com/office/powerpoint/2010/main" val="21531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8771925-C1BF-482B-86B8-84C7FE553E7D}"/>
              </a:ext>
            </a:extLst>
          </p:cNvPr>
          <p:cNvPicPr>
            <a:picLocks noChangeAspect="1"/>
          </p:cNvPicPr>
          <p:nvPr/>
        </p:nvPicPr>
        <p:blipFill rotWithShape="1">
          <a:blip r:embed="rId2"/>
          <a:srcRect l="34648" t="9678" r="34507" b="12996"/>
          <a:stretch/>
        </p:blipFill>
        <p:spPr>
          <a:xfrm>
            <a:off x="545099" y="293585"/>
            <a:ext cx="4619224" cy="6272495"/>
          </a:xfrm>
          <a:prstGeom prst="rect">
            <a:avLst/>
          </a:prstGeom>
        </p:spPr>
      </p:pic>
      <p:sp>
        <p:nvSpPr>
          <p:cNvPr id="3" name="Text Placeholder 2">
            <a:extLst>
              <a:ext uri="{FF2B5EF4-FFF2-40B4-BE49-F238E27FC236}">
                <a16:creationId xmlns="" xmlns:a16="http://schemas.microsoft.com/office/drawing/2014/main" id="{770C7DE0-1B90-47EF-A05B-FF4362226103}"/>
              </a:ext>
            </a:extLst>
          </p:cNvPr>
          <p:cNvSpPr>
            <a:spLocks noGrp="1"/>
          </p:cNvSpPr>
          <p:nvPr>
            <p:ph type="body" idx="1"/>
          </p:nvPr>
        </p:nvSpPr>
        <p:spPr>
          <a:xfrm>
            <a:off x="6096000" y="291922"/>
            <a:ext cx="5680400" cy="2884868"/>
          </a:xfrm>
        </p:spPr>
        <p:txBody>
          <a:bodyPr/>
          <a:lstStyle/>
          <a:p>
            <a:pPr marL="152396" indent="0" algn="ctr">
              <a:buNone/>
            </a:pPr>
            <a:r>
              <a:rPr lang="en-US" sz="4800" dirty="0">
                <a:solidFill>
                  <a:schemeClr val="tx1"/>
                </a:solidFill>
              </a:rPr>
              <a:t>In just 52 days, Census notices will arrive!</a:t>
            </a:r>
          </a:p>
        </p:txBody>
      </p:sp>
      <p:sp>
        <p:nvSpPr>
          <p:cNvPr id="5" name="Arrow: Right 4">
            <a:extLst>
              <a:ext uri="{FF2B5EF4-FFF2-40B4-BE49-F238E27FC236}">
                <a16:creationId xmlns="" xmlns:a16="http://schemas.microsoft.com/office/drawing/2014/main" id="{D7FB1306-2632-49FD-B661-08F79DAF7C79}"/>
              </a:ext>
            </a:extLst>
          </p:cNvPr>
          <p:cNvSpPr/>
          <p:nvPr/>
        </p:nvSpPr>
        <p:spPr>
          <a:xfrm rot="12596255">
            <a:off x="4717478" y="3976583"/>
            <a:ext cx="4061453" cy="982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026" name="Picture 2" descr="Image result for mailbox&quot;">
            <a:extLst>
              <a:ext uri="{FF2B5EF4-FFF2-40B4-BE49-F238E27FC236}">
                <a16:creationId xmlns="" xmlns:a16="http://schemas.microsoft.com/office/drawing/2014/main" id="{D038EAC8-0984-4BEA-8090-C8A8499E8B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88" y="4104069"/>
            <a:ext cx="3580112" cy="275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DE840-6D89-4F8E-8D1B-4461C43B7A63}"/>
              </a:ext>
            </a:extLst>
          </p:cNvPr>
          <p:cNvSpPr>
            <a:spLocks noGrp="1"/>
          </p:cNvSpPr>
          <p:nvPr>
            <p:ph type="title"/>
          </p:nvPr>
        </p:nvSpPr>
        <p:spPr/>
        <p:txBody>
          <a:bodyPr/>
          <a:lstStyle/>
          <a:p>
            <a:r>
              <a:rPr lang="en-US" dirty="0"/>
              <a:t>What is Census 2020?</a:t>
            </a:r>
          </a:p>
        </p:txBody>
      </p:sp>
      <p:pic>
        <p:nvPicPr>
          <p:cNvPr id="4" name="Picture 3">
            <a:extLst>
              <a:ext uri="{FF2B5EF4-FFF2-40B4-BE49-F238E27FC236}">
                <a16:creationId xmlns="" xmlns:a16="http://schemas.microsoft.com/office/drawing/2014/main" id="{DE4511B7-8B0A-45C3-8D88-1B0757275AB2}"/>
              </a:ext>
            </a:extLst>
          </p:cNvPr>
          <p:cNvPicPr>
            <a:picLocks noChangeAspect="1"/>
          </p:cNvPicPr>
          <p:nvPr/>
        </p:nvPicPr>
        <p:blipFill rotWithShape="1">
          <a:blip r:embed="rId2"/>
          <a:srcRect r="4038"/>
          <a:stretch/>
        </p:blipFill>
        <p:spPr>
          <a:xfrm>
            <a:off x="8972269" y="365125"/>
            <a:ext cx="2987702" cy="887205"/>
          </a:xfrm>
          <a:prstGeom prst="rect">
            <a:avLst/>
          </a:prstGeom>
        </p:spPr>
      </p:pic>
      <p:sp>
        <p:nvSpPr>
          <p:cNvPr id="5" name="TextBox 4">
            <a:extLst>
              <a:ext uri="{FF2B5EF4-FFF2-40B4-BE49-F238E27FC236}">
                <a16:creationId xmlns="" xmlns:a16="http://schemas.microsoft.com/office/drawing/2014/main" id="{B6CA1B36-2845-498E-A673-B427B63FED80}"/>
              </a:ext>
            </a:extLst>
          </p:cNvPr>
          <p:cNvSpPr txBox="1"/>
          <p:nvPr/>
        </p:nvSpPr>
        <p:spPr>
          <a:xfrm>
            <a:off x="838200" y="1690688"/>
            <a:ext cx="10515600"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census is a mandated count by the federal government taken every ten years of EVERY person living in the United States, regardless of age, sex, ethnicity, citizenship or immigration 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Census 2020 is our one chance to determine how our collective money and political power will be distributed until 2030.</a:t>
            </a:r>
          </a:p>
        </p:txBody>
      </p:sp>
    </p:spTree>
    <p:extLst>
      <p:ext uri="{BB962C8B-B14F-4D97-AF65-F5344CB8AC3E}">
        <p14:creationId xmlns:p14="http://schemas.microsoft.com/office/powerpoint/2010/main" val="107308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BC0D6-2F92-41B6-B1E6-BADDE137DCF3}"/>
              </a:ext>
            </a:extLst>
          </p:cNvPr>
          <p:cNvSpPr>
            <a:spLocks noGrp="1"/>
          </p:cNvSpPr>
          <p:nvPr>
            <p:ph type="title"/>
          </p:nvPr>
        </p:nvSpPr>
        <p:spPr>
          <a:xfrm>
            <a:off x="838200" y="71211"/>
            <a:ext cx="10515600" cy="1325563"/>
          </a:xfrm>
        </p:spPr>
        <p:txBody>
          <a:bodyPr/>
          <a:lstStyle/>
          <a:p>
            <a:r>
              <a:rPr lang="en-US" dirty="0"/>
              <a:t>What will the Census Ask?</a:t>
            </a:r>
          </a:p>
        </p:txBody>
      </p:sp>
      <p:pic>
        <p:nvPicPr>
          <p:cNvPr id="4" name="Picture 3">
            <a:extLst>
              <a:ext uri="{FF2B5EF4-FFF2-40B4-BE49-F238E27FC236}">
                <a16:creationId xmlns="" xmlns:a16="http://schemas.microsoft.com/office/drawing/2014/main" id="{D9C45F29-89FE-4F20-817F-48F727C572CD}"/>
              </a:ext>
            </a:extLst>
          </p:cNvPr>
          <p:cNvPicPr>
            <a:picLocks noChangeAspect="1"/>
          </p:cNvPicPr>
          <p:nvPr/>
        </p:nvPicPr>
        <p:blipFill rotWithShape="1">
          <a:blip r:embed="rId2"/>
          <a:srcRect r="4038"/>
          <a:stretch/>
        </p:blipFill>
        <p:spPr>
          <a:xfrm>
            <a:off x="7332041" y="71211"/>
            <a:ext cx="4859959" cy="1443176"/>
          </a:xfrm>
          <a:prstGeom prst="rect">
            <a:avLst/>
          </a:prstGeom>
        </p:spPr>
      </p:pic>
      <p:sp>
        <p:nvSpPr>
          <p:cNvPr id="5" name="Text Placeholder 2">
            <a:extLst>
              <a:ext uri="{FF2B5EF4-FFF2-40B4-BE49-F238E27FC236}">
                <a16:creationId xmlns="" xmlns:a16="http://schemas.microsoft.com/office/drawing/2014/main" id="{FFFF4C75-7218-4FA1-8542-89407E449EB7}"/>
              </a:ext>
            </a:extLst>
          </p:cNvPr>
          <p:cNvSpPr txBox="1">
            <a:spLocks/>
          </p:cNvSpPr>
          <p:nvPr/>
        </p:nvSpPr>
        <p:spPr>
          <a:xfrm>
            <a:off x="0" y="1514387"/>
            <a:ext cx="12192000" cy="4804769"/>
          </a:xfrm>
          <a:prstGeom prst="rect">
            <a:avLst/>
          </a:prstGeom>
          <a:solidFill>
            <a:schemeClr val="accent5">
              <a:lumMod val="60000"/>
              <a:lumOff val="40000"/>
              <a:alpha val="74000"/>
            </a:schemeClr>
          </a:solidFill>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How many people live at the address</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Whether the home is owned or rented</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Name</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Phone number</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smtClean="0">
                <a:ln>
                  <a:noFill/>
                </a:ln>
                <a:solidFill>
                  <a:srgbClr val="E7E6E6">
                    <a:lumMod val="25000"/>
                  </a:srgbClr>
                </a:solidFill>
                <a:effectLst/>
                <a:uLnTx/>
                <a:uFillTx/>
                <a:latin typeface="Century Gothic" panose="020B0502020202020204" pitchFamily="34" charset="0"/>
                <a:ea typeface="+mn-ea"/>
                <a:cs typeface="+mn-cs"/>
              </a:rPr>
              <a:t>Sex</a:t>
            </a: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Age and date of birth</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Ethnicity</a:t>
            </a: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endPar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en-US" sz="32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Race</a:t>
            </a:r>
          </a:p>
        </p:txBody>
      </p:sp>
    </p:spTree>
    <p:extLst>
      <p:ext uri="{BB962C8B-B14F-4D97-AF65-F5344CB8AC3E}">
        <p14:creationId xmlns:p14="http://schemas.microsoft.com/office/powerpoint/2010/main" val="274483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 xmlns:a16="http://schemas.microsoft.com/office/drawing/2014/main" id="{4376429C-00E5-4EF4-8400-28423BD7BE0C}"/>
              </a:ext>
            </a:extLst>
          </p:cNvPr>
          <p:cNvCxnSpPr/>
          <p:nvPr/>
        </p:nvCxnSpPr>
        <p:spPr>
          <a:xfrm>
            <a:off x="2553516" y="6064294"/>
            <a:ext cx="0" cy="694119"/>
          </a:xfrm>
          <a:prstGeom prst="line">
            <a:avLst/>
          </a:prstGeom>
          <a:ln w="101600"/>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 xmlns:a16="http://schemas.microsoft.com/office/drawing/2014/main" id="{A3D8B8C1-1E07-4944-A152-785744BA6D88}"/>
              </a:ext>
            </a:extLst>
          </p:cNvPr>
          <p:cNvGrpSpPr/>
          <p:nvPr/>
        </p:nvGrpSpPr>
        <p:grpSpPr>
          <a:xfrm>
            <a:off x="2709254" y="945451"/>
            <a:ext cx="7242591" cy="5912549"/>
            <a:chOff x="15627" y="974975"/>
            <a:chExt cx="4933950" cy="4200525"/>
          </a:xfrm>
        </p:grpSpPr>
        <p:pic>
          <p:nvPicPr>
            <p:cNvPr id="16" name="Picture 15">
              <a:extLst>
                <a:ext uri="{FF2B5EF4-FFF2-40B4-BE49-F238E27FC236}">
                  <a16:creationId xmlns="" xmlns:a16="http://schemas.microsoft.com/office/drawing/2014/main" id="{9A976244-D1B6-42DC-A5EA-FFA7653C1D36}"/>
                </a:ext>
              </a:extLst>
            </p:cNvPr>
            <p:cNvPicPr>
              <a:picLocks noChangeAspect="1"/>
            </p:cNvPicPr>
            <p:nvPr/>
          </p:nvPicPr>
          <p:blipFill>
            <a:blip r:embed="rId3"/>
            <a:stretch>
              <a:fillRect/>
            </a:stretch>
          </p:blipFill>
          <p:spPr>
            <a:xfrm>
              <a:off x="15627" y="974975"/>
              <a:ext cx="4933950" cy="4200525"/>
            </a:xfrm>
            <a:prstGeom prst="rect">
              <a:avLst/>
            </a:prstGeom>
          </p:spPr>
        </p:pic>
        <p:cxnSp>
          <p:nvCxnSpPr>
            <p:cNvPr id="22" name="Straight Connector 21">
              <a:extLst>
                <a:ext uri="{FF2B5EF4-FFF2-40B4-BE49-F238E27FC236}">
                  <a16:creationId xmlns="" xmlns:a16="http://schemas.microsoft.com/office/drawing/2014/main" id="{6824C021-694F-448A-B2FF-C96460997AB0}"/>
                </a:ext>
              </a:extLst>
            </p:cNvPr>
            <p:cNvCxnSpPr>
              <a:cxnSpLocks/>
            </p:cNvCxnSpPr>
            <p:nvPr/>
          </p:nvCxnSpPr>
          <p:spPr>
            <a:xfrm flipH="1" flipV="1">
              <a:off x="2973835" y="1975100"/>
              <a:ext cx="1333500" cy="1257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 xmlns:a16="http://schemas.microsoft.com/office/drawing/2014/main" id="{4F1F3EB4-0913-4741-AE0D-AD0D1A7DD859}"/>
              </a:ext>
            </a:extLst>
          </p:cNvPr>
          <p:cNvSpPr>
            <a:spLocks noGrp="1"/>
          </p:cNvSpPr>
          <p:nvPr>
            <p:ph type="title"/>
          </p:nvPr>
        </p:nvSpPr>
        <p:spPr>
          <a:xfrm>
            <a:off x="1" y="-628"/>
            <a:ext cx="9638483" cy="763600"/>
          </a:xfrm>
        </p:spPr>
        <p:txBody>
          <a:bodyPr/>
          <a:lstStyle/>
          <a:p>
            <a:r>
              <a:rPr lang="en-US" sz="3200" b="1" dirty="0">
                <a:latin typeface="Century Gothic" panose="020B0502020202020204" pitchFamily="34" charset="0"/>
              </a:rPr>
              <a:t>Census Questionnaire for: </a:t>
            </a:r>
            <a:r>
              <a:rPr lang="en-US" sz="3200" dirty="0">
                <a:latin typeface="Century Gothic" panose="020B0502020202020204" pitchFamily="34" charset="0"/>
              </a:rPr>
              <a:t>1234 Census Street </a:t>
            </a:r>
          </a:p>
        </p:txBody>
      </p:sp>
      <p:sp>
        <p:nvSpPr>
          <p:cNvPr id="4" name="Text Placeholder 3">
            <a:extLst>
              <a:ext uri="{FF2B5EF4-FFF2-40B4-BE49-F238E27FC236}">
                <a16:creationId xmlns="" xmlns:a16="http://schemas.microsoft.com/office/drawing/2014/main" id="{EEB66C28-38B1-451A-9D5F-907870D71AEF}"/>
              </a:ext>
            </a:extLst>
          </p:cNvPr>
          <p:cNvSpPr>
            <a:spLocks noGrp="1"/>
          </p:cNvSpPr>
          <p:nvPr>
            <p:ph type="body" idx="1"/>
          </p:nvPr>
        </p:nvSpPr>
        <p:spPr>
          <a:xfrm>
            <a:off x="164713" y="912448"/>
            <a:ext cx="4650412" cy="1468824"/>
          </a:xfrm>
          <a:solidFill>
            <a:schemeClr val="accent3">
              <a:lumMod val="40000"/>
              <a:lumOff val="60000"/>
            </a:schemeClr>
          </a:solidFill>
        </p:spPr>
        <p:txBody>
          <a:bodyPr/>
          <a:lstStyle/>
          <a:p>
            <a:pPr marL="186258" indent="0">
              <a:buNone/>
            </a:pPr>
            <a:r>
              <a:rPr lang="en-US" b="1" dirty="0">
                <a:solidFill>
                  <a:schemeClr val="tx1"/>
                </a:solidFill>
                <a:latin typeface="Century Gothic" panose="020B0502020202020204" pitchFamily="34" charset="0"/>
              </a:rPr>
              <a:t>General Rule: </a:t>
            </a:r>
            <a:br>
              <a:rPr lang="en-US" b="1" dirty="0">
                <a:solidFill>
                  <a:schemeClr val="tx1"/>
                </a:solidFill>
                <a:latin typeface="Century Gothic" panose="020B0502020202020204" pitchFamily="34" charset="0"/>
              </a:rPr>
            </a:br>
            <a:r>
              <a:rPr lang="en-US" i="1" dirty="0">
                <a:solidFill>
                  <a:schemeClr val="tx1"/>
                </a:solidFill>
                <a:latin typeface="Century Gothic" panose="020B0502020202020204" pitchFamily="34" charset="0"/>
              </a:rPr>
              <a:t>Count people at their usual residence, which is the place where they live and sleep most of the time.</a:t>
            </a:r>
            <a:endParaRPr lang="en-US" dirty="0"/>
          </a:p>
        </p:txBody>
      </p:sp>
      <p:sp>
        <p:nvSpPr>
          <p:cNvPr id="12" name="Rectangle 11">
            <a:extLst>
              <a:ext uri="{FF2B5EF4-FFF2-40B4-BE49-F238E27FC236}">
                <a16:creationId xmlns="" xmlns:a16="http://schemas.microsoft.com/office/drawing/2014/main" id="{B234E47E-8440-4B02-B987-049F9C7180EA}"/>
              </a:ext>
            </a:extLst>
          </p:cNvPr>
          <p:cNvSpPr/>
          <p:nvPr/>
        </p:nvSpPr>
        <p:spPr>
          <a:xfrm>
            <a:off x="9132816" y="405090"/>
            <a:ext cx="3042392" cy="3952364"/>
          </a:xfrm>
          <a:prstGeom prst="rect">
            <a:avLst/>
          </a:prstGeom>
          <a:gradFill flip="none" rotWithShape="1">
            <a:gsLst>
              <a:gs pos="0">
                <a:schemeClr val="accent3">
                  <a:lumMod val="0"/>
                  <a:lumOff val="100000"/>
                </a:schemeClr>
              </a:gs>
              <a:gs pos="35000">
                <a:srgbClr val="002060"/>
              </a:gs>
              <a:gs pos="100000">
                <a:srgbClr val="002060"/>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r>
              <a:rPr lang="en-US" sz="2667" kern="0" dirty="0">
                <a:solidFill>
                  <a:srgbClr val="FFFFFF"/>
                </a:solidFill>
                <a:latin typeface="Century Gothic" panose="020B0502020202020204" pitchFamily="34" charset="0"/>
                <a:sym typeface="Arial"/>
              </a:rPr>
              <a:t>Don’t forget anyone!</a:t>
            </a:r>
          </a:p>
          <a:p>
            <a:pPr algn="ctr" defTabSz="1219140">
              <a:buClr>
                <a:srgbClr val="000000"/>
              </a:buClr>
            </a:pPr>
            <a:endParaRPr lang="en-US" sz="1867" kern="0" dirty="0">
              <a:solidFill>
                <a:srgbClr val="FFFFFF"/>
              </a:solidFill>
              <a:latin typeface="Century Gothic" panose="020B0502020202020204" pitchFamily="34" charset="0"/>
              <a:sym typeface="Arial"/>
            </a:endParaRPr>
          </a:p>
          <a:p>
            <a:pPr defTabSz="1219140">
              <a:buClr>
                <a:srgbClr val="000000"/>
              </a:buClr>
            </a:pPr>
            <a:r>
              <a:rPr lang="en-US" sz="1867" kern="0" dirty="0">
                <a:solidFill>
                  <a:srgbClr val="FFFFFF"/>
                </a:solidFill>
                <a:latin typeface="Century Gothic" panose="020B0502020202020204" pitchFamily="34" charset="0"/>
                <a:sym typeface="Arial"/>
              </a:rPr>
              <a:t>This census must count </a:t>
            </a:r>
            <a:r>
              <a:rPr lang="en-US" sz="1867" b="1" u="sng" kern="0" dirty="0">
                <a:solidFill>
                  <a:srgbClr val="FFFFFF"/>
                </a:solidFill>
                <a:latin typeface="Century Gothic" panose="020B0502020202020204" pitchFamily="34" charset="0"/>
                <a:sym typeface="Arial"/>
              </a:rPr>
              <a:t>ALL residents</a:t>
            </a:r>
            <a:r>
              <a:rPr lang="en-US" sz="1867" b="1" kern="0" dirty="0">
                <a:solidFill>
                  <a:srgbClr val="FFFFFF"/>
                </a:solidFill>
                <a:latin typeface="Century Gothic" panose="020B0502020202020204" pitchFamily="34" charset="0"/>
                <a:sym typeface="Arial"/>
              </a:rPr>
              <a:t> </a:t>
            </a:r>
            <a:r>
              <a:rPr lang="en-US" sz="1867" kern="0" dirty="0">
                <a:solidFill>
                  <a:srgbClr val="FFFFFF"/>
                </a:solidFill>
                <a:latin typeface="Century Gothic" panose="020B0502020202020204" pitchFamily="34" charset="0"/>
                <a:sym typeface="Arial"/>
              </a:rPr>
              <a:t>regardless of relationship including:</a:t>
            </a:r>
          </a:p>
          <a:p>
            <a:pPr marL="380981" indent="-380981" defTabSz="1219140">
              <a:buClr>
                <a:srgbClr val="FFFFFF"/>
              </a:buClr>
              <a:buFont typeface="Arial" panose="020B0604020202020204" pitchFamily="34" charset="0"/>
              <a:buChar char="•"/>
            </a:pPr>
            <a:r>
              <a:rPr lang="en-US" sz="1600" kern="0" dirty="0">
                <a:solidFill>
                  <a:srgbClr val="FFFFFF"/>
                </a:solidFill>
                <a:latin typeface="Century Gothic" panose="020B0502020202020204" pitchFamily="34" charset="0"/>
                <a:sym typeface="Arial"/>
              </a:rPr>
              <a:t>Grandpa upstairs</a:t>
            </a:r>
          </a:p>
          <a:p>
            <a:pPr marL="380981" indent="-380981" defTabSz="1219140">
              <a:buClr>
                <a:srgbClr val="FFFFFF"/>
              </a:buClr>
              <a:buFont typeface="Arial" panose="020B0604020202020204" pitchFamily="34" charset="0"/>
              <a:buChar char="•"/>
            </a:pPr>
            <a:r>
              <a:rPr lang="en-US" sz="1600" kern="0" dirty="0">
                <a:solidFill>
                  <a:srgbClr val="FFFFFF"/>
                </a:solidFill>
                <a:latin typeface="Century Gothic" panose="020B0502020202020204" pitchFamily="34" charset="0"/>
                <a:sym typeface="Arial"/>
              </a:rPr>
              <a:t>Friends renting the garage </a:t>
            </a:r>
          </a:p>
          <a:p>
            <a:pPr marL="380981" indent="-380981" defTabSz="1219140">
              <a:buClr>
                <a:srgbClr val="FFFFFF"/>
              </a:buClr>
              <a:buFont typeface="Arial" panose="020B0604020202020204" pitchFamily="34" charset="0"/>
              <a:buChar char="•"/>
            </a:pPr>
            <a:r>
              <a:rPr lang="en-US" sz="1600" kern="0" dirty="0">
                <a:solidFill>
                  <a:srgbClr val="FFFFFF"/>
                </a:solidFill>
                <a:latin typeface="Century Gothic" panose="020B0502020202020204" pitchFamily="34" charset="0"/>
                <a:sym typeface="Arial"/>
              </a:rPr>
              <a:t>Extended family</a:t>
            </a:r>
          </a:p>
          <a:p>
            <a:pPr marL="380981" indent="-380981" defTabSz="1219140">
              <a:buClr>
                <a:srgbClr val="FFFFFF"/>
              </a:buClr>
              <a:buFont typeface="Arial" panose="020B0604020202020204" pitchFamily="34" charset="0"/>
              <a:buChar char="•"/>
            </a:pPr>
            <a:r>
              <a:rPr lang="en-US" sz="1600" kern="0" dirty="0">
                <a:solidFill>
                  <a:srgbClr val="FFFFFF"/>
                </a:solidFill>
                <a:latin typeface="Century Gothic" panose="020B0502020202020204" pitchFamily="34" charset="0"/>
                <a:sym typeface="Arial"/>
              </a:rPr>
              <a:t>Babies born on or before Census Day</a:t>
            </a:r>
          </a:p>
          <a:p>
            <a:pPr marL="380981" indent="-380981" defTabSz="1219140">
              <a:buClr>
                <a:srgbClr val="FFFFFF"/>
              </a:buClr>
              <a:buFont typeface="Arial" panose="020B0604020202020204" pitchFamily="34" charset="0"/>
              <a:buChar char="•"/>
            </a:pPr>
            <a:r>
              <a:rPr lang="en-US" sz="1600" kern="0" dirty="0">
                <a:solidFill>
                  <a:srgbClr val="FFFFFF"/>
                </a:solidFill>
                <a:latin typeface="Century Gothic" panose="020B0502020202020204" pitchFamily="34" charset="0"/>
                <a:sym typeface="Arial"/>
              </a:rPr>
              <a:t>COUNT EVERYONE!</a:t>
            </a:r>
          </a:p>
        </p:txBody>
      </p:sp>
      <p:pic>
        <p:nvPicPr>
          <p:cNvPr id="39" name="Picture 38">
            <a:extLst>
              <a:ext uri="{FF2B5EF4-FFF2-40B4-BE49-F238E27FC236}">
                <a16:creationId xmlns="" xmlns:a16="http://schemas.microsoft.com/office/drawing/2014/main" id="{D139F39F-80D1-4457-BCFC-4C5F599EF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9093" y="5912550"/>
            <a:ext cx="3078711" cy="845863"/>
          </a:xfrm>
          <a:prstGeom prst="rect">
            <a:avLst/>
          </a:prstGeom>
        </p:spPr>
      </p:pic>
      <p:cxnSp>
        <p:nvCxnSpPr>
          <p:cNvPr id="15" name="Straight Connector 14">
            <a:extLst>
              <a:ext uri="{FF2B5EF4-FFF2-40B4-BE49-F238E27FC236}">
                <a16:creationId xmlns="" xmlns:a16="http://schemas.microsoft.com/office/drawing/2014/main" id="{1E27D8AE-C0D2-46C8-A8C2-B43D128B839F}"/>
              </a:ext>
            </a:extLst>
          </p:cNvPr>
          <p:cNvCxnSpPr>
            <a:cxnSpLocks/>
          </p:cNvCxnSpPr>
          <p:nvPr/>
        </p:nvCxnSpPr>
        <p:spPr>
          <a:xfrm>
            <a:off x="6027754" y="1356058"/>
            <a:ext cx="3542204" cy="33126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21A37273-3C44-42E9-B384-20695FB83BF7}"/>
              </a:ext>
            </a:extLst>
          </p:cNvPr>
          <p:cNvCxnSpPr>
            <a:cxnSpLocks/>
          </p:cNvCxnSpPr>
          <p:nvPr/>
        </p:nvCxnSpPr>
        <p:spPr>
          <a:xfrm>
            <a:off x="5964726" y="1416790"/>
            <a:ext cx="3542204" cy="33126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33E50DB0-AEA4-43F6-97F3-ADCC07F7689C}"/>
              </a:ext>
            </a:extLst>
          </p:cNvPr>
          <p:cNvCxnSpPr>
            <a:cxnSpLocks/>
          </p:cNvCxnSpPr>
          <p:nvPr/>
        </p:nvCxnSpPr>
        <p:spPr>
          <a:xfrm>
            <a:off x="5973430" y="1416790"/>
            <a:ext cx="3542204" cy="33126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1206D458-1B4D-4417-9765-22009278B925}"/>
              </a:ext>
            </a:extLst>
          </p:cNvPr>
          <p:cNvSpPr txBox="1"/>
          <p:nvPr/>
        </p:nvSpPr>
        <p:spPr>
          <a:xfrm>
            <a:off x="427841" y="2646494"/>
            <a:ext cx="3078711" cy="1169551"/>
          </a:xfrm>
          <a:prstGeom prst="rect">
            <a:avLst/>
          </a:prstGeom>
          <a:solidFill>
            <a:schemeClr val="accent3">
              <a:lumMod val="20000"/>
              <a:lumOff val="80000"/>
            </a:schemeClr>
          </a:solidFill>
        </p:spPr>
        <p:txBody>
          <a:bodyPr wrap="square" rtlCol="0">
            <a:spAutoFit/>
          </a:bodyPr>
          <a:lstStyle/>
          <a:p>
            <a:pPr defTabSz="1219170">
              <a:buClr>
                <a:srgbClr val="000000"/>
              </a:buClr>
            </a:pPr>
            <a:r>
              <a:rPr lang="en-US" sz="1400" b="1" kern="0" dirty="0">
                <a:solidFill>
                  <a:srgbClr val="000000"/>
                </a:solidFill>
                <a:latin typeface="Century Gothic" panose="020B0502020202020204" pitchFamily="34" charset="0"/>
                <a:cs typeface="Arial"/>
                <a:sym typeface="Arial"/>
              </a:rPr>
              <a:t>Note: </a:t>
            </a:r>
            <a:r>
              <a:rPr lang="en-US" sz="1400" i="1" kern="0" dirty="0">
                <a:solidFill>
                  <a:srgbClr val="000000"/>
                </a:solidFill>
                <a:latin typeface="Century Gothic" panose="020B0502020202020204" pitchFamily="34" charset="0"/>
                <a:cs typeface="Arial"/>
                <a:sym typeface="Arial"/>
              </a:rPr>
              <a:t>People who do not have a usual residence, or who cannot determine a usual residence, are counted where they are on Census Day – April 1st</a:t>
            </a:r>
          </a:p>
        </p:txBody>
      </p:sp>
      <p:pic>
        <p:nvPicPr>
          <p:cNvPr id="21" name="Graphic 20" descr="New Wheelchair">
            <a:extLst>
              <a:ext uri="{FF2B5EF4-FFF2-40B4-BE49-F238E27FC236}">
                <a16:creationId xmlns="" xmlns:a16="http://schemas.microsoft.com/office/drawing/2014/main" id="{B82462D1-1B07-42D5-931D-D2C5F3FA337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068280" y="5335952"/>
            <a:ext cx="1219200" cy="1219200"/>
          </a:xfrm>
          <a:prstGeom prst="rect">
            <a:avLst/>
          </a:prstGeom>
        </p:spPr>
      </p:pic>
      <p:pic>
        <p:nvPicPr>
          <p:cNvPr id="24" name="Graphic 23" descr="Two women">
            <a:extLst>
              <a:ext uri="{FF2B5EF4-FFF2-40B4-BE49-F238E27FC236}">
                <a16:creationId xmlns="" xmlns:a16="http://schemas.microsoft.com/office/drawing/2014/main" id="{27AE4E44-72BC-4983-AB5A-429BC49630F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318500" y="2719941"/>
            <a:ext cx="1219200" cy="1219200"/>
          </a:xfrm>
          <a:prstGeom prst="rect">
            <a:avLst/>
          </a:prstGeom>
        </p:spPr>
      </p:pic>
      <p:pic>
        <p:nvPicPr>
          <p:cNvPr id="26" name="Graphic 25" descr="Pregnant lady">
            <a:extLst>
              <a:ext uri="{FF2B5EF4-FFF2-40B4-BE49-F238E27FC236}">
                <a16:creationId xmlns="" xmlns:a16="http://schemas.microsoft.com/office/drawing/2014/main" id="{42CEAB64-D81E-4CD4-8338-126DBE4D80C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442035" y="5172519"/>
            <a:ext cx="1219200" cy="1219200"/>
          </a:xfrm>
          <a:prstGeom prst="rect">
            <a:avLst/>
          </a:prstGeom>
        </p:spPr>
      </p:pic>
      <p:pic>
        <p:nvPicPr>
          <p:cNvPr id="29" name="Graphic 28" descr="Man changing baby">
            <a:extLst>
              <a:ext uri="{FF2B5EF4-FFF2-40B4-BE49-F238E27FC236}">
                <a16:creationId xmlns="" xmlns:a16="http://schemas.microsoft.com/office/drawing/2014/main" id="{E4D201C0-1B7F-4304-ACF4-AE2E672B06B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596589" y="5257037"/>
            <a:ext cx="1219200" cy="1219200"/>
          </a:xfrm>
          <a:prstGeom prst="rect">
            <a:avLst/>
          </a:prstGeom>
        </p:spPr>
      </p:pic>
      <p:cxnSp>
        <p:nvCxnSpPr>
          <p:cNvPr id="33" name="Straight Connector 32">
            <a:extLst>
              <a:ext uri="{FF2B5EF4-FFF2-40B4-BE49-F238E27FC236}">
                <a16:creationId xmlns="" xmlns:a16="http://schemas.microsoft.com/office/drawing/2014/main" id="{7FA09588-5F73-44F2-963E-6E561A12400C}"/>
              </a:ext>
            </a:extLst>
          </p:cNvPr>
          <p:cNvCxnSpPr>
            <a:cxnSpLocks/>
          </p:cNvCxnSpPr>
          <p:nvPr/>
        </p:nvCxnSpPr>
        <p:spPr>
          <a:xfrm>
            <a:off x="4840930" y="4748339"/>
            <a:ext cx="392520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0AC70182-558B-4486-856C-61E30B21BD52}"/>
              </a:ext>
            </a:extLst>
          </p:cNvPr>
          <p:cNvCxnSpPr>
            <a:cxnSpLocks/>
          </p:cNvCxnSpPr>
          <p:nvPr/>
        </p:nvCxnSpPr>
        <p:spPr>
          <a:xfrm>
            <a:off x="6638299" y="2626194"/>
            <a:ext cx="1197099" cy="121657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F920117A-D643-4ED2-87B8-4423602D801E}"/>
              </a:ext>
            </a:extLst>
          </p:cNvPr>
          <p:cNvCxnSpPr>
            <a:cxnSpLocks/>
          </p:cNvCxnSpPr>
          <p:nvPr/>
        </p:nvCxnSpPr>
        <p:spPr>
          <a:xfrm>
            <a:off x="6762023" y="2490594"/>
            <a:ext cx="1382208" cy="13332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2" descr="Image result for mailbox&quot;">
            <a:extLst>
              <a:ext uri="{FF2B5EF4-FFF2-40B4-BE49-F238E27FC236}">
                <a16:creationId xmlns="" xmlns:a16="http://schemas.microsoft.com/office/drawing/2014/main" id="{FD1908DC-2424-432E-A6DD-D355F9FD14C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67565" y="5449464"/>
            <a:ext cx="1250456" cy="96188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 xmlns:a16="http://schemas.microsoft.com/office/drawing/2014/main" id="{EE2D56FF-EF85-4999-BB87-CD511F3B2081}"/>
              </a:ext>
            </a:extLst>
          </p:cNvPr>
          <p:cNvSpPr/>
          <p:nvPr/>
        </p:nvSpPr>
        <p:spPr>
          <a:xfrm>
            <a:off x="164713" y="4122943"/>
            <a:ext cx="1294479" cy="2635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000000"/>
                </a:solidFill>
                <a:latin typeface="Arial"/>
                <a:sym typeface="Arial"/>
              </a:rPr>
              <a:t>Count </a:t>
            </a:r>
            <a:r>
              <a:rPr lang="en-US" sz="1867" u="sng" kern="0" dirty="0">
                <a:solidFill>
                  <a:srgbClr val="000000"/>
                </a:solidFill>
                <a:latin typeface="Arial"/>
                <a:sym typeface="Arial"/>
              </a:rPr>
              <a:t>every </a:t>
            </a:r>
            <a:r>
              <a:rPr lang="en-US" sz="1867" kern="0" dirty="0">
                <a:solidFill>
                  <a:srgbClr val="000000"/>
                </a:solidFill>
                <a:latin typeface="Arial"/>
                <a:sym typeface="Arial"/>
              </a:rPr>
              <a:t>adult, child &amp; baby @ </a:t>
            </a:r>
            <a:r>
              <a:rPr lang="en-US" sz="1867" u="sng" kern="0" dirty="0">
                <a:solidFill>
                  <a:srgbClr val="000000"/>
                </a:solidFill>
                <a:latin typeface="Arial"/>
                <a:sym typeface="Arial"/>
              </a:rPr>
              <a:t>each</a:t>
            </a:r>
            <a:r>
              <a:rPr lang="en-US" sz="1867" kern="0" dirty="0">
                <a:solidFill>
                  <a:srgbClr val="000000"/>
                </a:solidFill>
                <a:latin typeface="Arial"/>
                <a:sym typeface="Arial"/>
              </a:rPr>
              <a:t> mailing address</a:t>
            </a:r>
          </a:p>
        </p:txBody>
      </p:sp>
      <p:sp>
        <p:nvSpPr>
          <p:cNvPr id="56" name="Arc 55">
            <a:extLst>
              <a:ext uri="{FF2B5EF4-FFF2-40B4-BE49-F238E27FC236}">
                <a16:creationId xmlns="" xmlns:a16="http://schemas.microsoft.com/office/drawing/2014/main" id="{98BC9D0D-3F8E-4616-B04A-7BCCD0AACD14}"/>
              </a:ext>
            </a:extLst>
          </p:cNvPr>
          <p:cNvSpPr/>
          <p:nvPr/>
        </p:nvSpPr>
        <p:spPr>
          <a:xfrm>
            <a:off x="2240157" y="5440678"/>
            <a:ext cx="60959" cy="6095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867" kern="0">
              <a:solidFill>
                <a:srgbClr val="000000"/>
              </a:solidFill>
              <a:latin typeface="Arial"/>
              <a:sym typeface="Arial"/>
            </a:endParaRPr>
          </a:p>
        </p:txBody>
      </p:sp>
    </p:spTree>
    <p:extLst>
      <p:ext uri="{BB962C8B-B14F-4D97-AF65-F5344CB8AC3E}">
        <p14:creationId xmlns:p14="http://schemas.microsoft.com/office/powerpoint/2010/main" val="69022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B7382-CB2B-48AA-8CE3-16D343E6CF91}"/>
              </a:ext>
            </a:extLst>
          </p:cNvPr>
          <p:cNvSpPr>
            <a:spLocks noGrp="1"/>
          </p:cNvSpPr>
          <p:nvPr>
            <p:ph type="title"/>
          </p:nvPr>
        </p:nvSpPr>
        <p:spPr>
          <a:xfrm>
            <a:off x="0" y="-1"/>
            <a:ext cx="12192000" cy="1590675"/>
          </a:xfrm>
          <a:ln w="38100">
            <a:solidFill>
              <a:schemeClr val="accent4">
                <a:lumMod val="75000"/>
              </a:schemeClr>
            </a:solidFill>
          </a:ln>
        </p:spPr>
        <p:txBody>
          <a:bodyPr anchor="ctr"/>
          <a:lstStyle/>
          <a:p>
            <a:r>
              <a:rPr lang="en-US" b="1" dirty="0"/>
              <a:t>Census Confidentiality</a:t>
            </a:r>
            <a:endParaRPr lang="en-US" dirty="0"/>
          </a:p>
        </p:txBody>
      </p:sp>
      <p:sp>
        <p:nvSpPr>
          <p:cNvPr id="3" name="Text Placeholder 2">
            <a:extLst>
              <a:ext uri="{FF2B5EF4-FFF2-40B4-BE49-F238E27FC236}">
                <a16:creationId xmlns="" xmlns:a16="http://schemas.microsoft.com/office/drawing/2014/main" id="{64D9175F-7E5C-409D-BE27-BFB3DF8A378E}"/>
              </a:ext>
            </a:extLst>
          </p:cNvPr>
          <p:cNvSpPr>
            <a:spLocks noGrp="1"/>
          </p:cNvSpPr>
          <p:nvPr>
            <p:ph type="body" idx="1"/>
          </p:nvPr>
        </p:nvSpPr>
        <p:spPr>
          <a:xfrm>
            <a:off x="0" y="1939730"/>
            <a:ext cx="12045341" cy="4918270"/>
          </a:xfrm>
        </p:spPr>
        <p:txBody>
          <a:bodyPr/>
          <a:lstStyle/>
          <a:p>
            <a:pPr marL="186262" indent="0" algn="ctr">
              <a:buNone/>
            </a:pPr>
            <a:r>
              <a:rPr lang="en-US" sz="3600" b="1" dirty="0">
                <a:solidFill>
                  <a:schemeClr val="accent4">
                    <a:lumMod val="75000"/>
                  </a:schemeClr>
                </a:solidFill>
                <a:latin typeface="Calibri" panose="020F0502020204030204" pitchFamily="34" charset="0"/>
                <a:cs typeface="Calibri" panose="020F0502020204030204" pitchFamily="34" charset="0"/>
              </a:rPr>
              <a:t>Your census responses are totally confidential</a:t>
            </a:r>
          </a:p>
          <a:p>
            <a:pPr marL="186262" indent="0">
              <a:buNone/>
            </a:pPr>
            <a:endParaRPr lang="en-US" b="1" dirty="0"/>
          </a:p>
          <a:p>
            <a:pPr fontAlgn="base">
              <a:buClrTx/>
              <a:buSzPct val="90000"/>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Extremely strong laws protect the confidentiality of your census response.</a:t>
            </a:r>
          </a:p>
          <a:p>
            <a:pPr fontAlgn="base">
              <a:buClrTx/>
              <a:buSzPct val="90000"/>
              <a:buFont typeface="Wingdings" panose="05000000000000000000" pitchFamily="2" charset="2"/>
              <a:buChar char="v"/>
            </a:pPr>
            <a:endParaRPr lang="en-US" sz="2400" dirty="0">
              <a:solidFill>
                <a:schemeClr val="tx1"/>
              </a:solidFill>
              <a:latin typeface="Calibri" panose="020F0502020204030204" pitchFamily="34" charset="0"/>
              <a:cs typeface="Calibri" panose="020F0502020204030204" pitchFamily="34" charset="0"/>
            </a:endParaRPr>
          </a:p>
          <a:p>
            <a:pPr fontAlgn="base">
              <a:buClrTx/>
              <a:buSzPct val="90000"/>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The Census Bureau is not allowed to share your personal information with anyone, including ICE, police, or any other government agencies.</a:t>
            </a:r>
          </a:p>
          <a:p>
            <a:pPr fontAlgn="base">
              <a:buClrTx/>
              <a:buSzPct val="90000"/>
              <a:buFont typeface="Wingdings" panose="05000000000000000000" pitchFamily="2" charset="2"/>
              <a:buChar char="v"/>
            </a:pPr>
            <a:endParaRPr lang="en-US" sz="2400" dirty="0">
              <a:solidFill>
                <a:schemeClr val="tx1"/>
              </a:solidFill>
              <a:latin typeface="Calibri" panose="020F0502020204030204" pitchFamily="34" charset="0"/>
              <a:cs typeface="Calibri" panose="020F0502020204030204" pitchFamily="34" charset="0"/>
            </a:endParaRPr>
          </a:p>
          <a:p>
            <a:pPr fontAlgn="base">
              <a:buClrTx/>
              <a:buSzPct val="90000"/>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The Census Bureau can only use your response to create general information about the population, like how many people live in your city, and statistics about age, gender, and race. The Census Bureau cannot share information about you as an individual</a:t>
            </a:r>
            <a:r>
              <a:rPr lang="en-US" dirty="0">
                <a:solidFill>
                  <a:schemeClr val="tx1"/>
                </a:solidFill>
              </a:rPr>
              <a:t>.</a:t>
            </a:r>
          </a:p>
        </p:txBody>
      </p:sp>
      <p:pic>
        <p:nvPicPr>
          <p:cNvPr id="1026" name="Picture 2" descr="https://lh3.googleusercontent.com/6elARAaLzuJN-o-P_D6eQXttF0U6i5VmDsKYQVjb0Tnn2pYphRNms4J0M0FRQq6sixPsVgjhu4MzjScfwXiLCDlDrAIr2U-SICTMuU7JttqeFKDMd9g0JlDyzgr_O6DuNuj-GDY">
            <a:extLst>
              <a:ext uri="{FF2B5EF4-FFF2-40B4-BE49-F238E27FC236}">
                <a16:creationId xmlns="" xmlns:a16="http://schemas.microsoft.com/office/drawing/2014/main" id="{482FE888-F064-4FC4-AE3C-CFA96959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77724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3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504" y="5522729"/>
            <a:ext cx="1769163" cy="842953"/>
          </a:xfrm>
          <a:prstGeom prst="rect">
            <a:avLst/>
          </a:prstGeom>
        </p:spPr>
      </p:pic>
      <p:sp>
        <p:nvSpPr>
          <p:cNvPr id="5" name="Title 1">
            <a:extLst>
              <a:ext uri="{FF2B5EF4-FFF2-40B4-BE49-F238E27FC236}">
                <a16:creationId xmlns="" xmlns:a16="http://schemas.microsoft.com/office/drawing/2014/main" id="{72B91E59-434C-4A02-8C12-61A6E27A67AE}"/>
              </a:ext>
            </a:extLst>
          </p:cNvPr>
          <p:cNvSpPr txBox="1">
            <a:spLocks/>
          </p:cNvSpPr>
          <p:nvPr/>
        </p:nvSpPr>
        <p:spPr>
          <a:xfrm>
            <a:off x="2394953" y="-6867"/>
            <a:ext cx="11360800" cy="763600"/>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en-US" sz="3200" b="1" kern="0" dirty="0">
                <a:solidFill>
                  <a:srgbClr val="000000"/>
                </a:solidFill>
              </a:rPr>
              <a:t>Measures to Protect Census Information </a:t>
            </a:r>
          </a:p>
        </p:txBody>
      </p:sp>
      <p:sp>
        <p:nvSpPr>
          <p:cNvPr id="7" name="Title 1">
            <a:extLst>
              <a:ext uri="{FF2B5EF4-FFF2-40B4-BE49-F238E27FC236}">
                <a16:creationId xmlns="" xmlns:a16="http://schemas.microsoft.com/office/drawing/2014/main" id="{018365E6-F481-4345-BC8D-627A7BF3BE7B}"/>
              </a:ext>
            </a:extLst>
          </p:cNvPr>
          <p:cNvSpPr txBox="1">
            <a:spLocks/>
          </p:cNvSpPr>
          <p:nvPr/>
        </p:nvSpPr>
        <p:spPr>
          <a:xfrm>
            <a:off x="982134" y="690080"/>
            <a:ext cx="9135533" cy="4805945"/>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000000"/>
              </a:buClr>
            </a:pPr>
            <a:r>
              <a:rPr lang="en-US" sz="2667" b="1" kern="0" dirty="0">
                <a:solidFill>
                  <a:srgbClr val="0070C0"/>
                </a:solidFill>
              </a:rPr>
              <a:t>Title 13, U.S. Code</a:t>
            </a:r>
          </a:p>
          <a:p>
            <a:pPr marL="0" lvl="1" defTabSz="1219170">
              <a:buClr>
                <a:srgbClr val="000000"/>
              </a:buClr>
            </a:pPr>
            <a:r>
              <a:rPr lang="en-US" sz="1867" kern="0" dirty="0">
                <a:solidFill>
                  <a:srgbClr val="000000"/>
                </a:solidFill>
              </a:rPr>
              <a:t>The Census Bureau is bound by Title 13 of the United States Code which provides the following protections:</a:t>
            </a:r>
          </a:p>
          <a:p>
            <a:pPr marL="228594" indent="-228594" defTabSz="1219170">
              <a:buClr>
                <a:srgbClr val="000000"/>
              </a:buClr>
              <a:buFont typeface="Arial" panose="020B0604020202020204" pitchFamily="34" charset="0"/>
              <a:buChar char="•"/>
            </a:pPr>
            <a:endParaRPr lang="en-US" sz="1867" kern="0" dirty="0">
              <a:solidFill>
                <a:srgbClr val="000000"/>
              </a:solidFill>
            </a:endParaRPr>
          </a:p>
          <a:p>
            <a:pPr marL="228594" indent="-228594" defTabSz="1219170">
              <a:buClr>
                <a:srgbClr val="000000"/>
              </a:buClr>
              <a:buSzPct val="150000"/>
              <a:buFont typeface="Arial" panose="020B0604020202020204" pitchFamily="34" charset="0"/>
              <a:buChar char="•"/>
            </a:pPr>
            <a:r>
              <a:rPr lang="en-US" sz="1867" kern="0" dirty="0">
                <a:solidFill>
                  <a:srgbClr val="000000"/>
                </a:solidFill>
              </a:rPr>
              <a:t>Private information is never published. It is against the law to disclose or publish any identification information or share data with another governmental agency.</a:t>
            </a:r>
          </a:p>
          <a:p>
            <a:pPr marL="228594" indent="-228594" defTabSz="1219170">
              <a:buClr>
                <a:srgbClr val="000000"/>
              </a:buClr>
              <a:buSzPct val="150000"/>
              <a:buFont typeface="Arial" panose="020B0604020202020204" pitchFamily="34" charset="0"/>
              <a:buChar char="•"/>
            </a:pPr>
            <a:endParaRPr lang="en-US" sz="1867" kern="0" dirty="0">
              <a:solidFill>
                <a:srgbClr val="000000"/>
              </a:solidFill>
            </a:endParaRPr>
          </a:p>
          <a:p>
            <a:pPr marL="228594" indent="-228594" defTabSz="1219170">
              <a:buClr>
                <a:srgbClr val="000000"/>
              </a:buClr>
              <a:buSzPct val="150000"/>
              <a:buFont typeface="Arial" panose="020B0604020202020204" pitchFamily="34" charset="0"/>
              <a:buChar char="•"/>
            </a:pPr>
            <a:r>
              <a:rPr lang="en-US" sz="1867" kern="0" dirty="0">
                <a:solidFill>
                  <a:srgbClr val="000000"/>
                </a:solidFill>
              </a:rPr>
              <a:t>Census Bureau employees are sworn to protect confidentiality. People sworn to uphold Title 13 are legally required to maintain the confidentiality of your data. Every person with access to your data is sworn for life to protect your information and understands that the penalties for violating this law are applicable for a lifetime.</a:t>
            </a:r>
          </a:p>
          <a:p>
            <a:pPr marL="228594" indent="-228594" defTabSz="1219170">
              <a:buClr>
                <a:srgbClr val="000000"/>
              </a:buClr>
              <a:buSzPct val="150000"/>
              <a:buFont typeface="Arial" panose="020B0604020202020204" pitchFamily="34" charset="0"/>
              <a:buChar char="•"/>
            </a:pPr>
            <a:endParaRPr lang="en-US" sz="1867" kern="0" dirty="0">
              <a:solidFill>
                <a:srgbClr val="000000"/>
              </a:solidFill>
            </a:endParaRPr>
          </a:p>
          <a:p>
            <a:pPr marL="228594" indent="-228594" defTabSz="1219170">
              <a:buClr>
                <a:srgbClr val="000000"/>
              </a:buClr>
              <a:buSzPct val="150000"/>
              <a:buFont typeface="Arial" panose="020B0604020202020204" pitchFamily="34" charset="0"/>
              <a:buChar char="•"/>
            </a:pPr>
            <a:r>
              <a:rPr lang="en-US" sz="1867" kern="0" dirty="0">
                <a:solidFill>
                  <a:srgbClr val="000000"/>
                </a:solidFill>
              </a:rPr>
              <a:t>Violating the law is a serious federal crime. Anyone who violates this law will face severe penalties, including a federal prison sentence of up to five years, a fine of up to $250,000, or both. </a:t>
            </a:r>
          </a:p>
          <a:p>
            <a:pPr marL="609585" indent="-609585" defTabSz="1219170">
              <a:buClr>
                <a:srgbClr val="000000"/>
              </a:buClr>
              <a:buFont typeface="Arial" panose="020B0604020202020204" pitchFamily="34" charset="0"/>
              <a:buChar char="•"/>
            </a:pPr>
            <a:endParaRPr lang="en-US" sz="3200" b="1" kern="0" dirty="0">
              <a:solidFill>
                <a:srgbClr val="0070C0"/>
              </a:solidFill>
            </a:endParaRPr>
          </a:p>
        </p:txBody>
      </p:sp>
    </p:spTree>
    <p:extLst>
      <p:ext uri="{BB962C8B-B14F-4D97-AF65-F5344CB8AC3E}">
        <p14:creationId xmlns:p14="http://schemas.microsoft.com/office/powerpoint/2010/main" val="164827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01233-BE66-48D1-A552-8DF76377B5F5}"/>
              </a:ext>
            </a:extLst>
          </p:cNvPr>
          <p:cNvSpPr>
            <a:spLocks noGrp="1"/>
          </p:cNvSpPr>
          <p:nvPr>
            <p:ph type="title"/>
          </p:nvPr>
        </p:nvSpPr>
        <p:spPr>
          <a:xfrm>
            <a:off x="838200" y="365125"/>
            <a:ext cx="8538029" cy="1325563"/>
          </a:xfrm>
        </p:spPr>
        <p:txBody>
          <a:bodyPr/>
          <a:lstStyle/>
          <a:p>
            <a:r>
              <a:rPr lang="en-US" dirty="0"/>
              <a:t>Power of the Census – by the Numbers</a:t>
            </a:r>
          </a:p>
        </p:txBody>
      </p:sp>
      <p:pic>
        <p:nvPicPr>
          <p:cNvPr id="5" name="Picture 4">
            <a:extLst>
              <a:ext uri="{FF2B5EF4-FFF2-40B4-BE49-F238E27FC236}">
                <a16:creationId xmlns="" xmlns:a16="http://schemas.microsoft.com/office/drawing/2014/main" id="{7C97B81A-F3E6-44E0-819B-7EAE7A5F24A6}"/>
              </a:ext>
            </a:extLst>
          </p:cNvPr>
          <p:cNvPicPr>
            <a:picLocks noChangeAspect="1"/>
          </p:cNvPicPr>
          <p:nvPr/>
        </p:nvPicPr>
        <p:blipFill rotWithShape="1">
          <a:blip r:embed="rId2"/>
          <a:srcRect r="4038"/>
          <a:stretch/>
        </p:blipFill>
        <p:spPr>
          <a:xfrm>
            <a:off x="8972269" y="365125"/>
            <a:ext cx="2987702" cy="887205"/>
          </a:xfrm>
          <a:prstGeom prst="rect">
            <a:avLst/>
          </a:prstGeom>
        </p:spPr>
      </p:pic>
      <p:graphicFrame>
        <p:nvGraphicFramePr>
          <p:cNvPr id="8" name="Table 7">
            <a:extLst>
              <a:ext uri="{FF2B5EF4-FFF2-40B4-BE49-F238E27FC236}">
                <a16:creationId xmlns="" xmlns:a16="http://schemas.microsoft.com/office/drawing/2014/main" id="{AF0C826F-3A53-4791-A907-2C892897C7D7}"/>
              </a:ext>
            </a:extLst>
          </p:cNvPr>
          <p:cNvGraphicFramePr>
            <a:graphicFrameLocks noGrp="1"/>
          </p:cNvGraphicFramePr>
          <p:nvPr>
            <p:extLst/>
          </p:nvPr>
        </p:nvGraphicFramePr>
        <p:xfrm>
          <a:off x="838200" y="1690688"/>
          <a:ext cx="10509532" cy="3718560"/>
        </p:xfrm>
        <a:graphic>
          <a:graphicData uri="http://schemas.openxmlformats.org/drawingml/2006/table">
            <a:tbl>
              <a:tblPr firstRow="1" bandRow="1">
                <a:tableStyleId>{5C22544A-7EE6-4342-B048-85BDC9FD1C3A}</a:tableStyleId>
              </a:tblPr>
              <a:tblGrid>
                <a:gridCol w="2627383">
                  <a:extLst>
                    <a:ext uri="{9D8B030D-6E8A-4147-A177-3AD203B41FA5}">
                      <a16:colId xmlns="" xmlns:a16="http://schemas.microsoft.com/office/drawing/2014/main" val="2128532304"/>
                    </a:ext>
                  </a:extLst>
                </a:gridCol>
                <a:gridCol w="2627383">
                  <a:extLst>
                    <a:ext uri="{9D8B030D-6E8A-4147-A177-3AD203B41FA5}">
                      <a16:colId xmlns="" xmlns:a16="http://schemas.microsoft.com/office/drawing/2014/main" val="1169784932"/>
                    </a:ext>
                  </a:extLst>
                </a:gridCol>
                <a:gridCol w="2627383">
                  <a:extLst>
                    <a:ext uri="{9D8B030D-6E8A-4147-A177-3AD203B41FA5}">
                      <a16:colId xmlns="" xmlns:a16="http://schemas.microsoft.com/office/drawing/2014/main" val="1644758238"/>
                    </a:ext>
                  </a:extLst>
                </a:gridCol>
                <a:gridCol w="2627383">
                  <a:extLst>
                    <a:ext uri="{9D8B030D-6E8A-4147-A177-3AD203B41FA5}">
                      <a16:colId xmlns="" xmlns:a16="http://schemas.microsoft.com/office/drawing/2014/main" val="2816406653"/>
                    </a:ext>
                  </a:extLst>
                </a:gridCol>
              </a:tblGrid>
              <a:tr h="363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sym typeface="Arial"/>
                        </a:rPr>
                        <a:t>~60%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sym typeface="Arial"/>
                        </a:rPr>
                        <a:t>of Alameda County resources are determined by the Census Data</a:t>
                      </a:r>
                      <a:endParaRPr lang="en-US" sz="2400" dirty="0">
                        <a:solidFill>
                          <a:schemeClr val="tx1"/>
                        </a:solidFill>
                      </a:endParaRPr>
                    </a:p>
                  </a:txBody>
                  <a:tcPr anchor="ctr">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Calibri" panose="020F0502020204030204" pitchFamily="34" charset="0"/>
                          <a:cs typeface="Calibri" panose="020F0502020204030204" pitchFamily="34" charset="0"/>
                          <a:sym typeface="Arial"/>
                        </a:rPr>
                        <a:t>Each person </a:t>
                      </a:r>
                      <a:r>
                        <a:rPr lang="en-US" sz="2800" u="sng" dirty="0">
                          <a:solidFill>
                            <a:schemeClr val="tx1"/>
                          </a:solidFill>
                          <a:latin typeface="Calibri" panose="020F0502020204030204" pitchFamily="34" charset="0"/>
                          <a:cs typeface="Calibri" panose="020F0502020204030204" pitchFamily="34" charset="0"/>
                          <a:sym typeface="Arial"/>
                        </a:rPr>
                        <a:t>missed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u="sng" dirty="0">
                        <a:solidFill>
                          <a:schemeClr val="tx1"/>
                        </a:solidFill>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Calibri" panose="020F0502020204030204" pitchFamily="34" charset="0"/>
                          <a:cs typeface="Calibri" panose="020F0502020204030204" pitchFamily="34" charset="0"/>
                          <a:sym typeface="Arial"/>
                        </a:rPr>
                        <a:t>=~$</a:t>
                      </a:r>
                      <a:r>
                        <a:rPr lang="en-US" sz="3600" b="1" dirty="0">
                          <a:solidFill>
                            <a:schemeClr val="tx1"/>
                          </a:solidFill>
                          <a:latin typeface="Calibri" panose="020F0502020204030204" pitchFamily="34" charset="0"/>
                          <a:cs typeface="Calibri" panose="020F0502020204030204" pitchFamily="34" charset="0"/>
                          <a:sym typeface="Arial"/>
                        </a:rPr>
                        <a:t>1,000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sym typeface="Arial"/>
                        </a:rPr>
                        <a:t>lost </a:t>
                      </a:r>
                      <a:r>
                        <a:rPr lang="en-US" sz="2400" dirty="0">
                          <a:solidFill>
                            <a:schemeClr val="tx1"/>
                          </a:solidFill>
                          <a:latin typeface="Calibri" panose="020F0502020204030204" pitchFamily="34" charset="0"/>
                          <a:cs typeface="Calibri" panose="020F0502020204030204" pitchFamily="34" charset="0"/>
                          <a:sym typeface="Arial"/>
                        </a:rPr>
                        <a:t>in funding PER PERSON PER YEAR FOR </a:t>
                      </a:r>
                      <a:r>
                        <a:rPr lang="en-US" sz="4000" dirty="0">
                          <a:solidFill>
                            <a:schemeClr val="tx1"/>
                          </a:solidFill>
                          <a:latin typeface="Calibri" panose="020F0502020204030204" pitchFamily="34" charset="0"/>
                          <a:cs typeface="Calibri" panose="020F0502020204030204" pitchFamily="34" charset="0"/>
                          <a:sym typeface="Arial"/>
                        </a:rPr>
                        <a:t>10</a:t>
                      </a:r>
                      <a:r>
                        <a:rPr lang="en-US" sz="2400" dirty="0">
                          <a:solidFill>
                            <a:schemeClr val="tx1"/>
                          </a:solidFill>
                          <a:latin typeface="Calibri" panose="020F0502020204030204" pitchFamily="34" charset="0"/>
                          <a:cs typeface="Calibri" panose="020F0502020204030204" pitchFamily="34" charset="0"/>
                          <a:sym typeface="Arial"/>
                        </a:rPr>
                        <a:t> YEARS</a:t>
                      </a:r>
                    </a:p>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sym typeface="Arial"/>
                        </a:rPr>
                        <a:t>An undercount 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tx1"/>
                          </a:solidFill>
                          <a:sym typeface="Arial"/>
                        </a:rPr>
                        <a:t>6% </a:t>
                      </a:r>
                      <a:endParaRPr lang="en-US" sz="1600" dirty="0">
                        <a:solidFill>
                          <a:schemeClr val="tx1"/>
                        </a:solidFil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Arial"/>
                        </a:rPr>
                        <a:t>= loss of </a:t>
                      </a:r>
                      <a:endParaRPr lang="en-US" sz="1800" dirty="0">
                        <a:solidFill>
                          <a:schemeClr val="tx1"/>
                        </a:solidFil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sym typeface="Arial"/>
                        </a:rPr>
                        <a:t>$1 Billion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Arial"/>
                        </a:rPr>
                        <a:t>over 10 years </a:t>
                      </a:r>
                    </a:p>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sym typeface="Arial"/>
                        </a:rPr>
                        <a:t>Resources pay for education, housing, roads, health care, social services, and more! </a:t>
                      </a:r>
                    </a:p>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3704602188"/>
                  </a:ext>
                </a:extLst>
              </a:tr>
            </a:tbl>
          </a:graphicData>
        </a:graphic>
      </p:graphicFrame>
    </p:spTree>
    <p:extLst>
      <p:ext uri="{BB962C8B-B14F-4D97-AF65-F5344CB8AC3E}">
        <p14:creationId xmlns:p14="http://schemas.microsoft.com/office/powerpoint/2010/main" val="359649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EDE840-6D89-4F8E-8D1B-4461C43B7A63}"/>
              </a:ext>
            </a:extLst>
          </p:cNvPr>
          <p:cNvSpPr>
            <a:spLocks noGrp="1"/>
          </p:cNvSpPr>
          <p:nvPr>
            <p:ph type="title"/>
          </p:nvPr>
        </p:nvSpPr>
        <p:spPr>
          <a:xfrm>
            <a:off x="270029" y="178498"/>
            <a:ext cx="10515600" cy="1325563"/>
          </a:xfrm>
        </p:spPr>
        <p:txBody>
          <a:bodyPr/>
          <a:lstStyle/>
          <a:p>
            <a:r>
              <a:rPr lang="en-US" dirty="0"/>
              <a:t>How Does the Census Impact Heath?</a:t>
            </a:r>
          </a:p>
        </p:txBody>
      </p:sp>
      <p:pic>
        <p:nvPicPr>
          <p:cNvPr id="7" name="Picture 12" descr="Image result for CA chip logo children's health insurance">
            <a:extLst>
              <a:ext uri="{FF2B5EF4-FFF2-40B4-BE49-F238E27FC236}">
                <a16:creationId xmlns="" xmlns:a16="http://schemas.microsoft.com/office/drawing/2014/main" id="{A212088B-4DF9-4063-A1BD-75945322A8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989" y="1351013"/>
            <a:ext cx="2431915" cy="1912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head start logo">
            <a:extLst>
              <a:ext uri="{FF2B5EF4-FFF2-40B4-BE49-F238E27FC236}">
                <a16:creationId xmlns="" xmlns:a16="http://schemas.microsoft.com/office/drawing/2014/main" id="{D7BD16F8-6F78-4AFE-AC06-73E015F85D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126" y="4995337"/>
            <a:ext cx="2492639" cy="1446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C96E4C68-78ED-4A5A-AA2C-6DB6F1EDA593}"/>
              </a:ext>
            </a:extLst>
          </p:cNvPr>
          <p:cNvPicPr>
            <a:picLocks noChangeAspect="1"/>
          </p:cNvPicPr>
          <p:nvPr/>
        </p:nvPicPr>
        <p:blipFill>
          <a:blip r:embed="rId4"/>
          <a:stretch>
            <a:fillRect/>
          </a:stretch>
        </p:blipFill>
        <p:spPr>
          <a:xfrm>
            <a:off x="2937707" y="1662024"/>
            <a:ext cx="2139123" cy="1547623"/>
          </a:xfrm>
          <a:prstGeom prst="rect">
            <a:avLst/>
          </a:prstGeom>
        </p:spPr>
      </p:pic>
      <p:pic>
        <p:nvPicPr>
          <p:cNvPr id="8" name="Picture 7">
            <a:extLst>
              <a:ext uri="{FF2B5EF4-FFF2-40B4-BE49-F238E27FC236}">
                <a16:creationId xmlns="" xmlns:a16="http://schemas.microsoft.com/office/drawing/2014/main" id="{0A67FBA9-5402-4410-9ADC-AF376AAECD38}"/>
              </a:ext>
            </a:extLst>
          </p:cNvPr>
          <p:cNvPicPr>
            <a:picLocks noChangeAspect="1"/>
          </p:cNvPicPr>
          <p:nvPr/>
        </p:nvPicPr>
        <p:blipFill>
          <a:blip r:embed="rId5"/>
          <a:stretch>
            <a:fillRect/>
          </a:stretch>
        </p:blipFill>
        <p:spPr>
          <a:xfrm>
            <a:off x="414851" y="3283473"/>
            <a:ext cx="2221053" cy="1394864"/>
          </a:xfrm>
          <a:prstGeom prst="rect">
            <a:avLst/>
          </a:prstGeom>
        </p:spPr>
      </p:pic>
      <p:pic>
        <p:nvPicPr>
          <p:cNvPr id="6" name="Picture 10" descr="Image result for logo wic">
            <a:extLst>
              <a:ext uri="{FF2B5EF4-FFF2-40B4-BE49-F238E27FC236}">
                <a16:creationId xmlns="" xmlns:a16="http://schemas.microsoft.com/office/drawing/2014/main" id="{009C3E46-2835-4A47-8628-4F649A4D62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61" r="14661" b="12414"/>
          <a:stretch/>
        </p:blipFill>
        <p:spPr bwMode="auto">
          <a:xfrm>
            <a:off x="2941522" y="3347657"/>
            <a:ext cx="2221053" cy="15164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B6CA1B36-2845-498E-A673-B427B63FED80}"/>
              </a:ext>
            </a:extLst>
          </p:cNvPr>
          <p:cNvSpPr txBox="1"/>
          <p:nvPr/>
        </p:nvSpPr>
        <p:spPr>
          <a:xfrm>
            <a:off x="5076830" y="1894048"/>
            <a:ext cx="7115170" cy="4710399"/>
          </a:xfrm>
          <a:prstGeom prst="rect">
            <a:avLst/>
          </a:prstGeom>
        </p:spPr>
        <p:txBody>
          <a:bodyPr vert="horz" lIns="91440" tIns="45720" rIns="91440" bIns="45720" rtlCol="0">
            <a:normAutofit lnSpcReduction="10000"/>
          </a:bodyPr>
          <a:lstStyle/>
          <a:p>
            <a:pPr marL="571500" lvl="0" indent="-228600">
              <a:lnSpc>
                <a:spcPct val="90000"/>
              </a:lnSpc>
              <a:spcAft>
                <a:spcPts val="600"/>
              </a:spcAft>
              <a:buFont typeface="Arial" panose="020B0604020202020204" pitchFamily="34" charset="0"/>
              <a:buChar char="•"/>
              <a:defRPr/>
            </a:pPr>
            <a:r>
              <a:rPr lang="en-US" sz="2400" dirty="0"/>
              <a:t>Funding for community health centers is informed by Census Data</a:t>
            </a:r>
          </a:p>
          <a:p>
            <a:pPr marL="571500" lvl="0" indent="-228600">
              <a:lnSpc>
                <a:spcPct val="90000"/>
              </a:lnSpc>
              <a:spcAft>
                <a:spcPts val="600"/>
              </a:spcAft>
              <a:buFont typeface="Arial" panose="020B0604020202020204" pitchFamily="34" charset="0"/>
              <a:buChar char="•"/>
              <a:defRPr/>
            </a:pPr>
            <a:endParaRPr lang="en-US" sz="2400" dirty="0"/>
          </a:p>
          <a:p>
            <a:pPr marL="571500" lvl="0" indent="-228600">
              <a:lnSpc>
                <a:spcPct val="90000"/>
              </a:lnSpc>
              <a:spcAft>
                <a:spcPts val="600"/>
              </a:spcAft>
              <a:buFont typeface="Arial" panose="020B0604020202020204" pitchFamily="34" charset="0"/>
              <a:buChar char="•"/>
              <a:defRPr/>
            </a:pPr>
            <a:r>
              <a:rPr lang="en-US" sz="2400" dirty="0"/>
              <a:t>Census data is used for everything from research and quality improvement to needs assessments and staffing decisions</a:t>
            </a:r>
          </a:p>
          <a:p>
            <a:pPr marL="571500" lvl="0" indent="-228600">
              <a:lnSpc>
                <a:spcPct val="90000"/>
              </a:lnSpc>
              <a:spcAft>
                <a:spcPts val="600"/>
              </a:spcAft>
              <a:buFont typeface="Arial" panose="020B0604020202020204" pitchFamily="34" charset="0"/>
              <a:buChar char="•"/>
              <a:defRPr/>
            </a:pPr>
            <a:endParaRPr lang="en-US" sz="2400" dirty="0"/>
          </a:p>
          <a:p>
            <a:pPr marL="571500" lvl="0" indent="-228600">
              <a:lnSpc>
                <a:spcPct val="90000"/>
              </a:lnSpc>
              <a:spcAft>
                <a:spcPts val="600"/>
              </a:spcAft>
              <a:buFont typeface="Arial" panose="020B0604020202020204" pitchFamily="34" charset="0"/>
              <a:buChar char="•"/>
              <a:defRPr/>
            </a:pPr>
            <a:r>
              <a:rPr lang="en-US" sz="2400" dirty="0"/>
              <a:t>Hospitals and families rely on programs, including Medicaid; Head Start; Women, Infants and Children (WIC) and others whose funding is determined by census data.</a:t>
            </a:r>
          </a:p>
          <a:p>
            <a:pPr marL="571500" lvl="0" indent="-228600">
              <a:lnSpc>
                <a:spcPct val="90000"/>
              </a:lnSpc>
              <a:spcAft>
                <a:spcPts val="600"/>
              </a:spcAft>
              <a:buFont typeface="Arial" panose="020B0604020202020204" pitchFamily="34" charset="0"/>
              <a:buChar char="•"/>
              <a:defRPr/>
            </a:pPr>
            <a:endParaRPr kumimoji="0" lang="en-US" sz="2000" b="0" i="0" u="none" strike="noStrike" cap="none" spc="0" normalizeH="0" baseline="0" noProof="0" dirty="0">
              <a:ln>
                <a:noFill/>
              </a:ln>
              <a:effectLst/>
              <a:uLnTx/>
              <a:uFillTx/>
            </a:endParaRPr>
          </a:p>
          <a:p>
            <a:pPr marL="342900" lvl="0">
              <a:lnSpc>
                <a:spcPct val="90000"/>
              </a:lnSpc>
              <a:spcAft>
                <a:spcPts val="600"/>
              </a:spcAft>
              <a:defRPr/>
            </a:pPr>
            <a:r>
              <a:rPr lang="en-US" sz="2000" i="1" dirty="0"/>
              <a:t>Childrenshospital.org </a:t>
            </a:r>
            <a:endParaRPr kumimoji="0" lang="en-US" sz="2000" b="0" i="1" u="none" strike="noStrike" cap="none" spc="0" normalizeH="0" baseline="0" noProof="0" dirty="0">
              <a:ln>
                <a:noFill/>
              </a:ln>
              <a:effectLst/>
              <a:uLnTx/>
              <a:uFillTx/>
            </a:endParaRPr>
          </a:p>
        </p:txBody>
      </p:sp>
      <p:pic>
        <p:nvPicPr>
          <p:cNvPr id="19" name="Picture 18">
            <a:extLst>
              <a:ext uri="{FF2B5EF4-FFF2-40B4-BE49-F238E27FC236}">
                <a16:creationId xmlns="" xmlns:a16="http://schemas.microsoft.com/office/drawing/2014/main" id="{ADF52C25-47EE-425B-8D57-EDE34DCB461D}"/>
              </a:ext>
            </a:extLst>
          </p:cNvPr>
          <p:cNvPicPr>
            <a:picLocks noChangeAspect="1"/>
          </p:cNvPicPr>
          <p:nvPr/>
        </p:nvPicPr>
        <p:blipFill>
          <a:blip r:embed="rId7"/>
          <a:stretch>
            <a:fillRect/>
          </a:stretch>
        </p:blipFill>
        <p:spPr>
          <a:xfrm>
            <a:off x="2945479" y="5288847"/>
            <a:ext cx="2217096" cy="1040557"/>
          </a:xfrm>
          <a:prstGeom prst="rect">
            <a:avLst/>
          </a:prstGeom>
        </p:spPr>
      </p:pic>
      <p:pic>
        <p:nvPicPr>
          <p:cNvPr id="32" name="Picture 31">
            <a:extLst>
              <a:ext uri="{FF2B5EF4-FFF2-40B4-BE49-F238E27FC236}">
                <a16:creationId xmlns="" xmlns:a16="http://schemas.microsoft.com/office/drawing/2014/main" id="{775B76D6-DE3D-4A2B-A32D-1A485D21C550}"/>
              </a:ext>
            </a:extLst>
          </p:cNvPr>
          <p:cNvPicPr>
            <a:picLocks noChangeAspect="1"/>
          </p:cNvPicPr>
          <p:nvPr/>
        </p:nvPicPr>
        <p:blipFill rotWithShape="1">
          <a:blip r:embed="rId8"/>
          <a:srcRect r="4038"/>
          <a:stretch/>
        </p:blipFill>
        <p:spPr>
          <a:xfrm>
            <a:off x="8972269" y="365125"/>
            <a:ext cx="2987702" cy="887205"/>
          </a:xfrm>
          <a:prstGeom prst="rect">
            <a:avLst/>
          </a:prstGeom>
        </p:spPr>
      </p:pic>
    </p:spTree>
    <p:extLst>
      <p:ext uri="{BB962C8B-B14F-4D97-AF65-F5344CB8AC3E}">
        <p14:creationId xmlns:p14="http://schemas.microsoft.com/office/powerpoint/2010/main" val="4044339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1017</Words>
  <Application>Microsoft Office PowerPoint</Application>
  <PresentationFormat>Custom</PresentationFormat>
  <Paragraphs>214</Paragraphs>
  <Slides>17</Slides>
  <Notes>5</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Simple Light</vt:lpstr>
      <vt:lpstr>1_Simple Light</vt:lpstr>
      <vt:lpstr>2_Simple Light</vt:lpstr>
      <vt:lpstr>Census 2020 in Alameda County Community Health Center Staff Training</vt:lpstr>
      <vt:lpstr>PowerPoint Presentation</vt:lpstr>
      <vt:lpstr>What is Census 2020?</vt:lpstr>
      <vt:lpstr>What will the Census Ask?</vt:lpstr>
      <vt:lpstr>Census Questionnaire for: 1234 Census Street </vt:lpstr>
      <vt:lpstr>Census Confidentiality</vt:lpstr>
      <vt:lpstr>PowerPoint Presentation</vt:lpstr>
      <vt:lpstr>Power of the Census – by the Numbers</vt:lpstr>
      <vt:lpstr>How Does the Census Impact Heath?</vt:lpstr>
      <vt:lpstr>The 2020 Census is Radically Different</vt:lpstr>
      <vt:lpstr>Alameda County is Hard to Count</vt:lpstr>
      <vt:lpstr>Outreach Framework </vt:lpstr>
      <vt:lpstr>Census 101 Wrap up</vt:lpstr>
      <vt:lpstr>Counting People Experiencing Homelessness </vt:lpstr>
      <vt:lpstr>Census Jobs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2020 in Alameda County AHC Staff Training</dc:title>
  <dc:creator>Simmonds, Alessia, Alameda County Census Outreach</dc:creator>
  <cp:lastModifiedBy>Jody Sahota</cp:lastModifiedBy>
  <cp:revision>10</cp:revision>
  <dcterms:created xsi:type="dcterms:W3CDTF">2020-01-15T17:39:54Z</dcterms:created>
  <dcterms:modified xsi:type="dcterms:W3CDTF">2020-01-16T16:38:05Z</dcterms:modified>
</cp:coreProperties>
</file>